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1" r:id="rId4"/>
    <p:sldId id="262" r:id="rId5"/>
    <p:sldId id="263" r:id="rId6"/>
    <p:sldId id="264" r:id="rId7"/>
    <p:sldId id="265" r:id="rId8"/>
    <p:sldId id="359" r:id="rId9"/>
    <p:sldId id="360" r:id="rId10"/>
    <p:sldId id="362" r:id="rId11"/>
    <p:sldId id="361" r:id="rId12"/>
    <p:sldId id="266" r:id="rId13"/>
    <p:sldId id="363" r:id="rId14"/>
    <p:sldId id="268" r:id="rId15"/>
    <p:sldId id="364" r:id="rId16"/>
    <p:sldId id="270" r:id="rId17"/>
    <p:sldId id="272" r:id="rId18"/>
    <p:sldId id="273" r:id="rId19"/>
    <p:sldId id="271" r:id="rId20"/>
    <p:sldId id="274" r:id="rId21"/>
    <p:sldId id="275" r:id="rId22"/>
    <p:sldId id="276" r:id="rId23"/>
    <p:sldId id="277" r:id="rId24"/>
    <p:sldId id="365" r:id="rId25"/>
    <p:sldId id="279" r:id="rId26"/>
    <p:sldId id="286" r:id="rId27"/>
    <p:sldId id="281" r:id="rId28"/>
    <p:sldId id="282" r:id="rId29"/>
    <p:sldId id="283" r:id="rId30"/>
    <p:sldId id="284" r:id="rId31"/>
    <p:sldId id="285" r:id="rId32"/>
    <p:sldId id="287" r:id="rId33"/>
    <p:sldId id="288" r:id="rId34"/>
    <p:sldId id="289" r:id="rId35"/>
    <p:sldId id="290" r:id="rId36"/>
    <p:sldId id="291" r:id="rId37"/>
    <p:sldId id="292" r:id="rId38"/>
    <p:sldId id="293" r:id="rId39"/>
    <p:sldId id="294" r:id="rId40"/>
    <p:sldId id="295" r:id="rId41"/>
    <p:sldId id="296" r:id="rId42"/>
    <p:sldId id="366" r:id="rId43"/>
    <p:sldId id="367"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1" autoAdjust="0"/>
    <p:restoredTop sz="94660"/>
  </p:normalViewPr>
  <p:slideViewPr>
    <p:cSldViewPr>
      <p:cViewPr varScale="1">
        <p:scale>
          <a:sx n="56" d="100"/>
          <a:sy n="56" d="100"/>
        </p:scale>
        <p:origin x="1044" y="39"/>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4280E6B-3C17-4954-9C9A-6A0F4190A516}" type="datetimeFigureOut">
              <a:rPr lang="zh-CN" altLang="en-US" smtClean="0"/>
              <a:pPr/>
              <a:t>2021/9/16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88F2F1-3BFB-43CA-AEE4-C27EE2B5B6D8}"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4280E6B-3C17-4954-9C9A-6A0F4190A516}" type="datetimeFigureOut">
              <a:rPr lang="zh-CN" altLang="en-US" smtClean="0"/>
              <a:pPr/>
              <a:t>2021/9/16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88F2F1-3BFB-43CA-AEE4-C27EE2B5B6D8}"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4280E6B-3C17-4954-9C9A-6A0F4190A516}" type="datetimeFigureOut">
              <a:rPr lang="zh-CN" altLang="en-US" smtClean="0"/>
              <a:pPr/>
              <a:t>2021/9/16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88F2F1-3BFB-43CA-AEE4-C27EE2B5B6D8}"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4280E6B-3C17-4954-9C9A-6A0F4190A516}" type="datetimeFigureOut">
              <a:rPr lang="zh-CN" altLang="en-US" smtClean="0"/>
              <a:pPr/>
              <a:t>2021/9/16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88F2F1-3BFB-43CA-AEE4-C27EE2B5B6D8}"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4280E6B-3C17-4954-9C9A-6A0F4190A516}" type="datetimeFigureOut">
              <a:rPr lang="zh-CN" altLang="en-US" smtClean="0"/>
              <a:pPr/>
              <a:t>2021/9/16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88F2F1-3BFB-43CA-AEE4-C27EE2B5B6D8}"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4280E6B-3C17-4954-9C9A-6A0F4190A516}" type="datetimeFigureOut">
              <a:rPr lang="zh-CN" altLang="en-US" smtClean="0"/>
              <a:pPr/>
              <a:t>2021/9/16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88F2F1-3BFB-43CA-AEE4-C27EE2B5B6D8}"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4280E6B-3C17-4954-9C9A-6A0F4190A516}" type="datetimeFigureOut">
              <a:rPr lang="zh-CN" altLang="en-US" smtClean="0"/>
              <a:pPr/>
              <a:t>2021/9/16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788F2F1-3BFB-43CA-AEE4-C27EE2B5B6D8}"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4280E6B-3C17-4954-9C9A-6A0F4190A516}" type="datetimeFigureOut">
              <a:rPr lang="zh-CN" altLang="en-US" smtClean="0"/>
              <a:pPr/>
              <a:t>2021/9/16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788F2F1-3BFB-43CA-AEE4-C27EE2B5B6D8}"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4280E6B-3C17-4954-9C9A-6A0F4190A516}" type="datetimeFigureOut">
              <a:rPr lang="zh-CN" altLang="en-US" smtClean="0"/>
              <a:pPr/>
              <a:t>2021/9/16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788F2F1-3BFB-43CA-AEE4-C27EE2B5B6D8}"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4280E6B-3C17-4954-9C9A-6A0F4190A516}" type="datetimeFigureOut">
              <a:rPr lang="zh-CN" altLang="en-US" smtClean="0"/>
              <a:pPr/>
              <a:t>2021/9/16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88F2F1-3BFB-43CA-AEE4-C27EE2B5B6D8}"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4280E6B-3C17-4954-9C9A-6A0F4190A516}" type="datetimeFigureOut">
              <a:rPr lang="zh-CN" altLang="en-US" smtClean="0"/>
              <a:pPr/>
              <a:t>2021/9/16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88F2F1-3BFB-43CA-AEE4-C27EE2B5B6D8}"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280E6B-3C17-4954-9C9A-6A0F4190A516}" type="datetimeFigureOut">
              <a:rPr lang="zh-CN" altLang="en-US" smtClean="0"/>
              <a:pPr/>
              <a:t>2021/9/16</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88F2F1-3BFB-43CA-AEE4-C27EE2B5B6D8}"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file:///C:\Users\sherry\Desktop\&#36719;&#20214;&#24037;&#31243;&#19978;&#26426;&#23454;&#39564;&#25351;&#23548;2.doc" TargetMode="Externa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hyperlink" Target="file:///C:\Users\sherry\Desktop\Rational%20Rose%20&#30772;&#35299;&#29256;&#26032;&#22686;"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baike.baidu.com/item/%E8%BD%AF%E4%BB%B6%E5%A4%8D%E6%9D%82%E5%BA%A6"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05119" y="1628800"/>
            <a:ext cx="10363200" cy="1470025"/>
          </a:xfrm>
        </p:spPr>
        <p:txBody>
          <a:bodyPr>
            <a:normAutofit/>
          </a:bodyPr>
          <a:lstStyle/>
          <a:p>
            <a:r>
              <a:rPr lang="zh-CN" altLang="en-US" sz="6000" b="1" dirty="0"/>
              <a:t>第</a:t>
            </a:r>
            <a:r>
              <a:rPr lang="en-US" altLang="zh-CN" sz="6000" b="1" dirty="0" smtClean="0"/>
              <a:t>2</a:t>
            </a:r>
            <a:r>
              <a:rPr lang="zh-CN" altLang="en-US" sz="6000" b="1" dirty="0" smtClean="0"/>
              <a:t>单元 </a:t>
            </a:r>
            <a:r>
              <a:rPr lang="zh-CN" altLang="en-US" sz="6000" b="1" dirty="0"/>
              <a:t>软件需求开发</a:t>
            </a:r>
          </a:p>
        </p:txBody>
      </p:sp>
      <p:pic>
        <p:nvPicPr>
          <p:cNvPr id="4" name="图片 3"/>
          <p:cNvPicPr>
            <a:picLocks noChangeAspect="1"/>
          </p:cNvPicPr>
          <p:nvPr/>
        </p:nvPicPr>
        <p:blipFill>
          <a:blip r:embed="rId2"/>
          <a:stretch>
            <a:fillRect/>
          </a:stretch>
        </p:blipFill>
        <p:spPr>
          <a:xfrm>
            <a:off x="8920746" y="4623008"/>
            <a:ext cx="3281386" cy="2238391"/>
          </a:xfrm>
          <a:prstGeom prst="rect">
            <a:avLst/>
          </a:prstGeom>
        </p:spPr>
      </p:pic>
      <p:pic>
        <p:nvPicPr>
          <p:cNvPr id="5" name="图片 4"/>
          <p:cNvPicPr>
            <a:picLocks noChangeAspect="1"/>
          </p:cNvPicPr>
          <p:nvPr/>
        </p:nvPicPr>
        <p:blipFill>
          <a:blip r:embed="rId3"/>
          <a:stretch>
            <a:fillRect/>
          </a:stretch>
        </p:blipFill>
        <p:spPr>
          <a:xfrm>
            <a:off x="4751492" y="4293096"/>
            <a:ext cx="2600344" cy="2462231"/>
          </a:xfrm>
          <a:prstGeom prst="rect">
            <a:avLst/>
          </a:prstGeom>
        </p:spPr>
      </p:pic>
      <p:pic>
        <p:nvPicPr>
          <p:cNvPr id="6" name="图片 5"/>
          <p:cNvPicPr>
            <a:picLocks noChangeAspect="1"/>
          </p:cNvPicPr>
          <p:nvPr/>
        </p:nvPicPr>
        <p:blipFill>
          <a:blip r:embed="rId4"/>
          <a:stretch>
            <a:fillRect/>
          </a:stretch>
        </p:blipFill>
        <p:spPr>
          <a:xfrm>
            <a:off x="839416" y="4589670"/>
            <a:ext cx="2343167" cy="2271729"/>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面向对象程序设计的缺陷</a:t>
            </a:r>
            <a:endParaRPr lang="zh-CN" altLang="en-US" b="1" dirty="0"/>
          </a:p>
        </p:txBody>
      </p:sp>
      <p:sp>
        <p:nvSpPr>
          <p:cNvPr id="3" name="内容占位符 2"/>
          <p:cNvSpPr>
            <a:spLocks noGrp="1"/>
          </p:cNvSpPr>
          <p:nvPr>
            <p:ph idx="1"/>
          </p:nvPr>
        </p:nvSpPr>
        <p:spPr>
          <a:ln w="38100">
            <a:solidFill>
              <a:schemeClr val="accent3">
                <a:lumMod val="50000"/>
              </a:schemeClr>
            </a:solidFill>
            <a:prstDash val="dash"/>
          </a:ln>
        </p:spPr>
        <p:txBody>
          <a:bodyPr>
            <a:normAutofit fontScale="77500" lnSpcReduction="20000"/>
          </a:bodyPr>
          <a:lstStyle/>
          <a:p>
            <a:pPr marL="0" indent="0">
              <a:lnSpc>
                <a:spcPct val="170000"/>
              </a:lnSpc>
              <a:buNone/>
            </a:pPr>
            <a:r>
              <a:rPr lang="zh-CN" altLang="en-US" b="1" dirty="0"/>
              <a:t>（</a:t>
            </a:r>
            <a:r>
              <a:rPr lang="en-US" altLang="zh-CN" b="1" dirty="0"/>
              <a:t>1</a:t>
            </a:r>
            <a:r>
              <a:rPr lang="zh-CN" altLang="en-US" b="1" dirty="0"/>
              <a:t>）运行效率较低。</a:t>
            </a:r>
          </a:p>
          <a:p>
            <a:pPr marL="0" indent="0">
              <a:lnSpc>
                <a:spcPct val="170000"/>
              </a:lnSpc>
              <a:buNone/>
            </a:pPr>
            <a:r>
              <a:rPr lang="zh-CN" altLang="en-US" b="1" dirty="0" smtClean="0"/>
              <a:t>     类</a:t>
            </a:r>
            <a:r>
              <a:rPr lang="zh-CN" altLang="en-US" b="1" dirty="0"/>
              <a:t>的大量加载会牺牲系统性能，降低运行速度。虽然</a:t>
            </a:r>
            <a:r>
              <a:rPr lang="en-US" altLang="zh-CN" b="1" dirty="0"/>
              <a:t>CPU</a:t>
            </a:r>
            <a:r>
              <a:rPr lang="zh-CN" altLang="en-US" b="1" dirty="0"/>
              <a:t>速度在提高，内存容量在增加，但这一问题仍会随着系统规模变大而逐渐显示出来，变得越发严重。</a:t>
            </a:r>
          </a:p>
          <a:p>
            <a:pPr marL="0" indent="0">
              <a:lnSpc>
                <a:spcPct val="170000"/>
              </a:lnSpc>
              <a:buNone/>
            </a:pPr>
            <a:r>
              <a:rPr lang="zh-CN" altLang="en-US" b="1" dirty="0"/>
              <a:t>（</a:t>
            </a:r>
            <a:r>
              <a:rPr lang="en-US" altLang="zh-CN" b="1" dirty="0"/>
              <a:t>2</a:t>
            </a:r>
            <a:r>
              <a:rPr lang="zh-CN" altLang="en-US" b="1" dirty="0"/>
              <a:t>）类库庞大。</a:t>
            </a:r>
          </a:p>
          <a:p>
            <a:pPr marL="0" indent="0">
              <a:lnSpc>
                <a:spcPct val="170000"/>
              </a:lnSpc>
              <a:buNone/>
            </a:pPr>
            <a:r>
              <a:rPr lang="zh-CN" altLang="en-US" b="1" dirty="0" smtClean="0"/>
              <a:t>    由于</a:t>
            </a:r>
            <a:r>
              <a:rPr lang="zh-CN" altLang="en-US" b="1" dirty="0"/>
              <a:t>类库都过于庞大，程序员对它们的掌握需要一段时间，从普及、推广的角度来看，类库应在保证其功能完备的基础上进行相应的缩减</a:t>
            </a:r>
            <a:r>
              <a:rPr lang="zh-CN" altLang="en-US" b="1" dirty="0" smtClean="0"/>
              <a:t>。</a:t>
            </a:r>
            <a:endParaRPr lang="zh-CN" altLang="en-US" b="1" dirty="0"/>
          </a:p>
        </p:txBody>
      </p:sp>
    </p:spTree>
    <p:extLst>
      <p:ext uri="{BB962C8B-B14F-4D97-AF65-F5344CB8AC3E}">
        <p14:creationId xmlns:p14="http://schemas.microsoft.com/office/powerpoint/2010/main" val="1357162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面向对象程序设计的缺陷</a:t>
            </a:r>
            <a:endParaRPr lang="zh-CN" altLang="en-US" b="1" dirty="0"/>
          </a:p>
        </p:txBody>
      </p:sp>
      <p:sp>
        <p:nvSpPr>
          <p:cNvPr id="3" name="内容占位符 2"/>
          <p:cNvSpPr>
            <a:spLocks noGrp="1"/>
          </p:cNvSpPr>
          <p:nvPr>
            <p:ph idx="1"/>
          </p:nvPr>
        </p:nvSpPr>
        <p:spPr>
          <a:ln w="38100">
            <a:solidFill>
              <a:schemeClr val="accent3">
                <a:lumMod val="50000"/>
              </a:schemeClr>
            </a:solidFill>
            <a:prstDash val="dash"/>
          </a:ln>
        </p:spPr>
        <p:txBody>
          <a:bodyPr>
            <a:normAutofit/>
          </a:bodyPr>
          <a:lstStyle/>
          <a:p>
            <a:pPr marL="0" indent="0">
              <a:lnSpc>
                <a:spcPct val="170000"/>
              </a:lnSpc>
              <a:buNone/>
            </a:pPr>
            <a:r>
              <a:rPr lang="zh-CN" altLang="en-US" b="1" dirty="0" smtClean="0"/>
              <a:t>（</a:t>
            </a:r>
            <a:r>
              <a:rPr lang="en-US" altLang="zh-CN" b="1" dirty="0"/>
              <a:t>3</a:t>
            </a:r>
            <a:r>
              <a:rPr lang="zh-CN" altLang="en-US" b="1" dirty="0"/>
              <a:t>）类库</a:t>
            </a:r>
            <a:r>
              <a:rPr lang="zh-CN" altLang="en-US" b="1" dirty="0" smtClean="0"/>
              <a:t>可靠性</a:t>
            </a:r>
            <a:endParaRPr lang="zh-CN" altLang="en-US" b="1" dirty="0"/>
          </a:p>
          <a:p>
            <a:pPr marL="0" indent="0">
              <a:lnSpc>
                <a:spcPct val="170000"/>
              </a:lnSpc>
              <a:buNone/>
            </a:pPr>
            <a:r>
              <a:rPr lang="zh-CN" altLang="en-US" b="1" dirty="0" smtClean="0"/>
              <a:t>        越</a:t>
            </a:r>
            <a:r>
              <a:rPr lang="zh-CN" altLang="en-US" b="1" dirty="0"/>
              <a:t>庞大的系统必会存在我们无法预知的问题隐患，程序员无法完全保证类库中的每个类在各种环境中百分之百的正确，当使用的类发生了问题，就会影响后续工作，程序员也有可能推翻原来的全部工作</a:t>
            </a:r>
          </a:p>
          <a:p>
            <a:endParaRPr lang="zh-CN" altLang="en-US" dirty="0"/>
          </a:p>
        </p:txBody>
      </p:sp>
    </p:spTree>
    <p:extLst>
      <p:ext uri="{BB962C8B-B14F-4D97-AF65-F5344CB8AC3E}">
        <p14:creationId xmlns:p14="http://schemas.microsoft.com/office/powerpoint/2010/main" val="6499129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274638"/>
            <a:ext cx="8579296" cy="1143000"/>
          </a:xfrm>
        </p:spPr>
        <p:txBody>
          <a:bodyPr>
            <a:normAutofit fontScale="90000"/>
          </a:bodyPr>
          <a:lstStyle/>
          <a:p>
            <a:r>
              <a:rPr lang="en-US" altLang="zh-CN" b="1" dirty="0"/>
              <a:t>3.1.3 </a:t>
            </a:r>
            <a:r>
              <a:rPr lang="zh-CN" altLang="en-US" b="1" dirty="0"/>
              <a:t>使用</a:t>
            </a:r>
            <a:r>
              <a:rPr lang="en-US" altLang="zh-CN" b="1" dirty="0"/>
              <a:t>UML</a:t>
            </a:r>
            <a:r>
              <a:rPr lang="zh-CN" altLang="en-US" b="1" dirty="0"/>
              <a:t>表现对象的分析与设计</a:t>
            </a:r>
          </a:p>
        </p:txBody>
      </p:sp>
      <p:sp>
        <p:nvSpPr>
          <p:cNvPr id="3" name="内容占位符 2"/>
          <p:cNvSpPr>
            <a:spLocks noGrp="1"/>
          </p:cNvSpPr>
          <p:nvPr>
            <p:ph idx="1"/>
          </p:nvPr>
        </p:nvSpPr>
        <p:spPr>
          <a:ln w="28575">
            <a:solidFill>
              <a:schemeClr val="accent3">
                <a:lumMod val="50000"/>
              </a:schemeClr>
            </a:solidFill>
            <a:prstDash val="dashDot"/>
          </a:ln>
        </p:spPr>
        <p:txBody>
          <a:bodyPr>
            <a:normAutofit/>
          </a:bodyPr>
          <a:lstStyle/>
          <a:p>
            <a:r>
              <a:rPr lang="zh-CN" altLang="en-US" dirty="0">
                <a:latin typeface="楷体" pitchFamily="49" charset="-122"/>
                <a:ea typeface="楷体" pitchFamily="49" charset="-122"/>
              </a:rPr>
              <a:t>交互图：时序图、协作图</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行为图：状态图、活动图</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静态图：类图</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系统行为图：用例图</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系统组织图：包图、组件图、配置图</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功能模型描述与值的变换有关的系统特征，主要展现了</a:t>
            </a:r>
            <a:r>
              <a:rPr lang="zh-CN" altLang="en-US" dirty="0">
                <a:solidFill>
                  <a:srgbClr val="C00000"/>
                </a:solidFill>
                <a:latin typeface="楷体" pitchFamily="49" charset="-122"/>
                <a:ea typeface="楷体" pitchFamily="49" charset="-122"/>
              </a:rPr>
              <a:t>类中的方法和属性</a:t>
            </a:r>
            <a:r>
              <a:rPr lang="zh-CN" altLang="en-US" dirty="0">
                <a:latin typeface="楷体" pitchFamily="49" charset="-122"/>
                <a:ea typeface="楷体" pitchFamily="49" charset="-122"/>
              </a:rPr>
              <a:t>，动态模型中的</a:t>
            </a:r>
            <a:r>
              <a:rPr lang="zh-CN" altLang="en-US" dirty="0">
                <a:solidFill>
                  <a:srgbClr val="C00000"/>
                </a:solidFill>
                <a:latin typeface="楷体" pitchFamily="49" charset="-122"/>
                <a:ea typeface="楷体" pitchFamily="49" charset="-122"/>
              </a:rPr>
              <a:t>动作和活动</a:t>
            </a:r>
            <a:r>
              <a:rPr lang="zh-CN" altLang="en-US" dirty="0">
                <a:latin typeface="楷体" pitchFamily="49" charset="-122"/>
                <a:ea typeface="楷体" pitchFamily="49" charset="-122"/>
              </a:rPr>
              <a:t>的定义。</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第</a:t>
            </a:r>
            <a:r>
              <a:rPr lang="en-US" altLang="zh-CN" b="1" dirty="0"/>
              <a:t>3</a:t>
            </a:r>
            <a:r>
              <a:rPr lang="zh-CN" altLang="en-US" b="1" dirty="0" smtClean="0"/>
              <a:t>章  </a:t>
            </a:r>
            <a:r>
              <a:rPr lang="en-US" altLang="zh-CN" b="1" dirty="0"/>
              <a:t>UML</a:t>
            </a:r>
            <a:r>
              <a:rPr lang="zh-CN" altLang="en-US" b="1" dirty="0"/>
              <a:t>介绍</a:t>
            </a:r>
          </a:p>
        </p:txBody>
      </p:sp>
      <p:sp>
        <p:nvSpPr>
          <p:cNvPr id="3" name="内容占位符 2"/>
          <p:cNvSpPr>
            <a:spLocks noGrp="1"/>
          </p:cNvSpPr>
          <p:nvPr>
            <p:ph idx="1"/>
          </p:nvPr>
        </p:nvSpPr>
        <p:spPr>
          <a:xfrm>
            <a:off x="2855640" y="1556792"/>
            <a:ext cx="6350496" cy="4133055"/>
          </a:xfrm>
          <a:ln w="57150">
            <a:solidFill>
              <a:schemeClr val="accent3">
                <a:lumMod val="50000"/>
              </a:schemeClr>
            </a:solidFill>
            <a:prstDash val="dash"/>
          </a:ln>
        </p:spPr>
        <p:txBody>
          <a:bodyPr>
            <a:normAutofit/>
          </a:bodyPr>
          <a:lstStyle/>
          <a:p>
            <a:pPr>
              <a:lnSpc>
                <a:spcPct val="200000"/>
              </a:lnSpc>
            </a:pPr>
            <a:r>
              <a:rPr lang="zh-CN" altLang="en-US" b="1" dirty="0"/>
              <a:t>面向对象介绍</a:t>
            </a:r>
            <a:endParaRPr lang="en-US" altLang="zh-CN" b="1" dirty="0"/>
          </a:p>
          <a:p>
            <a:pPr>
              <a:lnSpc>
                <a:spcPct val="200000"/>
              </a:lnSpc>
            </a:pPr>
            <a:r>
              <a:rPr lang="zh-CN" altLang="en-US" b="1" dirty="0">
                <a:solidFill>
                  <a:srgbClr val="FF0000"/>
                </a:solidFill>
              </a:rPr>
              <a:t>面向对象设计过程与设计准则</a:t>
            </a:r>
            <a:endParaRPr lang="en-US" altLang="zh-CN" b="1" dirty="0">
              <a:solidFill>
                <a:srgbClr val="FF0000"/>
              </a:solidFill>
            </a:endParaRPr>
          </a:p>
          <a:p>
            <a:pPr>
              <a:lnSpc>
                <a:spcPct val="200000"/>
              </a:lnSpc>
            </a:pPr>
            <a:r>
              <a:rPr lang="en-US" altLang="zh-CN" b="1" dirty="0"/>
              <a:t>UML</a:t>
            </a:r>
            <a:r>
              <a:rPr lang="zh-CN" altLang="en-US" b="1" dirty="0"/>
              <a:t>介绍</a:t>
            </a:r>
          </a:p>
        </p:txBody>
      </p:sp>
    </p:spTree>
    <p:extLst>
      <p:ext uri="{BB962C8B-B14F-4D97-AF65-F5344CB8AC3E}">
        <p14:creationId xmlns:p14="http://schemas.microsoft.com/office/powerpoint/2010/main" val="23414206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 UML</a:t>
            </a:r>
            <a:r>
              <a:rPr lang="zh-CN" altLang="en-US" dirty="0"/>
              <a:t>面向对象分析和设计过程</a:t>
            </a:r>
          </a:p>
        </p:txBody>
      </p:sp>
      <p:sp>
        <p:nvSpPr>
          <p:cNvPr id="3" name="内容占位符 2"/>
          <p:cNvSpPr>
            <a:spLocks noGrp="1"/>
          </p:cNvSpPr>
          <p:nvPr>
            <p:ph idx="1"/>
          </p:nvPr>
        </p:nvSpPr>
        <p:spPr>
          <a:ln w="38100">
            <a:solidFill>
              <a:schemeClr val="accent3">
                <a:lumMod val="50000"/>
              </a:schemeClr>
            </a:solidFill>
            <a:prstDash val="dashDot"/>
          </a:ln>
        </p:spPr>
        <p:txBody>
          <a:bodyPr/>
          <a:lstStyle/>
          <a:p>
            <a:r>
              <a:rPr lang="zh-CN" altLang="en-US" b="1" dirty="0">
                <a:solidFill>
                  <a:srgbClr val="C00000"/>
                </a:solidFill>
                <a:latin typeface="楷体" pitchFamily="49" charset="-122"/>
                <a:ea typeface="楷体" pitchFamily="49" charset="-122"/>
              </a:rPr>
              <a:t>需求分析阶段</a:t>
            </a:r>
            <a:r>
              <a:rPr lang="zh-CN" altLang="en-US" b="1" dirty="0">
                <a:latin typeface="楷体" pitchFamily="49" charset="-122"/>
                <a:ea typeface="楷体" pitchFamily="49" charset="-122"/>
              </a:rPr>
              <a:t>：业务需求，从业务需求报告中抽取用例；根据用例图写出用例事件流图</a:t>
            </a:r>
            <a:endParaRPr lang="en-US" altLang="zh-CN" b="1" dirty="0">
              <a:latin typeface="楷体" pitchFamily="49" charset="-122"/>
              <a:ea typeface="楷体" pitchFamily="49" charset="-122"/>
            </a:endParaRPr>
          </a:p>
          <a:p>
            <a:r>
              <a:rPr lang="zh-CN" altLang="en-US" b="1" dirty="0">
                <a:solidFill>
                  <a:srgbClr val="C00000"/>
                </a:solidFill>
                <a:latin typeface="楷体" pitchFamily="49" charset="-122"/>
                <a:ea typeface="楷体" pitchFamily="49" charset="-122"/>
              </a:rPr>
              <a:t>分析设计阶段</a:t>
            </a:r>
            <a:r>
              <a:rPr lang="zh-CN" altLang="en-US" b="1" dirty="0">
                <a:latin typeface="楷体" pitchFamily="49" charset="-122"/>
                <a:ea typeface="楷体" pitchFamily="49" charset="-122"/>
              </a:rPr>
              <a:t>：确定整个系统中的所有实体，实体之间的关系，画出类图；根据类图画出时序图；画出活动图和状态图</a:t>
            </a:r>
            <a:endParaRPr lang="en-US" altLang="zh-CN" b="1" dirty="0">
              <a:latin typeface="楷体" pitchFamily="49" charset="-122"/>
              <a:ea typeface="楷体" pitchFamily="49" charset="-122"/>
            </a:endParaRPr>
          </a:p>
          <a:p>
            <a:r>
              <a:rPr lang="zh-CN" altLang="en-US" b="1" dirty="0">
                <a:solidFill>
                  <a:srgbClr val="C00000"/>
                </a:solidFill>
                <a:latin typeface="楷体" pitchFamily="49" charset="-122"/>
                <a:ea typeface="楷体" pitchFamily="49" charset="-122"/>
              </a:rPr>
              <a:t>编码实现阶段</a:t>
            </a:r>
            <a:r>
              <a:rPr lang="zh-CN" altLang="en-US" b="1" dirty="0">
                <a:latin typeface="楷体" pitchFamily="49" charset="-122"/>
                <a:ea typeface="楷体" pitchFamily="49" charset="-122"/>
              </a:rPr>
              <a:t>：编码</a:t>
            </a:r>
            <a:endParaRPr lang="en-US" altLang="zh-CN" b="1" dirty="0">
              <a:latin typeface="楷体" pitchFamily="49" charset="-122"/>
              <a:ea typeface="楷体" pitchFamily="49" charset="-122"/>
            </a:endParaRPr>
          </a:p>
          <a:p>
            <a:r>
              <a:rPr lang="zh-CN" altLang="en-US" b="1" dirty="0">
                <a:solidFill>
                  <a:srgbClr val="C00000"/>
                </a:solidFill>
                <a:latin typeface="楷体" pitchFamily="49" charset="-122"/>
                <a:ea typeface="楷体" pitchFamily="49" charset="-122"/>
              </a:rPr>
              <a:t>测试阶段</a:t>
            </a:r>
            <a:r>
              <a:rPr lang="zh-CN" altLang="en-US" b="1" dirty="0">
                <a:latin typeface="楷体" pitchFamily="49" charset="-122"/>
                <a:ea typeface="楷体" pitchFamily="49" charset="-122"/>
              </a:rPr>
              <a:t>：依据用例图进行测试</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0" y="-66561"/>
            <a:ext cx="12432704" cy="6968802"/>
          </a:xfrm>
          <a:prstGeom prst="rect">
            <a:avLst/>
          </a:prstGeom>
        </p:spPr>
      </p:pic>
    </p:spTree>
    <p:extLst>
      <p:ext uri="{BB962C8B-B14F-4D97-AF65-F5344CB8AC3E}">
        <p14:creationId xmlns:p14="http://schemas.microsoft.com/office/powerpoint/2010/main" val="62407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UML</a:t>
            </a:r>
            <a:r>
              <a:rPr lang="zh-CN" altLang="en-US" b="1" dirty="0"/>
              <a:t>简介</a:t>
            </a:r>
          </a:p>
        </p:txBody>
      </p:sp>
      <p:sp>
        <p:nvSpPr>
          <p:cNvPr id="3" name="内容占位符 2"/>
          <p:cNvSpPr>
            <a:spLocks noGrp="1"/>
          </p:cNvSpPr>
          <p:nvPr>
            <p:ph idx="1"/>
          </p:nvPr>
        </p:nvSpPr>
        <p:spPr>
          <a:xfrm>
            <a:off x="1991544" y="1704645"/>
            <a:ext cx="3024336" cy="4525963"/>
          </a:xfrm>
          <a:ln w="38100">
            <a:solidFill>
              <a:schemeClr val="accent3">
                <a:lumMod val="50000"/>
              </a:schemeClr>
            </a:solidFill>
            <a:prstDash val="dash"/>
          </a:ln>
        </p:spPr>
        <p:txBody>
          <a:bodyPr>
            <a:normAutofit/>
          </a:bodyPr>
          <a:lstStyle/>
          <a:p>
            <a:pPr>
              <a:lnSpc>
                <a:spcPct val="150000"/>
              </a:lnSpc>
            </a:pPr>
            <a:r>
              <a:rPr lang="en-US" altLang="zh-CN" sz="3600" b="1" dirty="0"/>
              <a:t>UML</a:t>
            </a:r>
            <a:r>
              <a:rPr lang="zh-CN" altLang="en-US" sz="3600" b="1" dirty="0"/>
              <a:t>发展</a:t>
            </a:r>
            <a:endParaRPr lang="en-US" altLang="zh-CN" sz="3600" b="1" dirty="0"/>
          </a:p>
          <a:p>
            <a:pPr>
              <a:lnSpc>
                <a:spcPct val="150000"/>
              </a:lnSpc>
            </a:pPr>
            <a:r>
              <a:rPr lang="en-US" altLang="zh-CN" sz="3600" b="1" dirty="0"/>
              <a:t>UML</a:t>
            </a:r>
            <a:r>
              <a:rPr lang="zh-CN" altLang="en-US" sz="3600" b="1" dirty="0"/>
              <a:t>组成</a:t>
            </a:r>
            <a:endParaRPr lang="en-US" altLang="zh-CN" sz="3600" b="1" dirty="0"/>
          </a:p>
          <a:p>
            <a:pPr>
              <a:lnSpc>
                <a:spcPct val="150000"/>
              </a:lnSpc>
            </a:pPr>
            <a:r>
              <a:rPr lang="zh-CN" altLang="en-US" sz="3600" b="1" dirty="0"/>
              <a:t>用例视图</a:t>
            </a:r>
            <a:endParaRPr lang="en-US" altLang="zh-CN" sz="3600" b="1" dirty="0"/>
          </a:p>
          <a:p>
            <a:pPr>
              <a:lnSpc>
                <a:spcPct val="150000"/>
              </a:lnSpc>
            </a:pPr>
            <a:r>
              <a:rPr lang="zh-CN" altLang="en-US" sz="3600" b="1" dirty="0"/>
              <a:t>逻辑</a:t>
            </a:r>
            <a:r>
              <a:rPr lang="zh-CN" altLang="en-US" sz="3600" b="1" dirty="0" smtClean="0"/>
              <a:t>视图</a:t>
            </a:r>
            <a:endParaRPr lang="en-US" altLang="zh-CN" sz="3600" b="1" dirty="0"/>
          </a:p>
        </p:txBody>
      </p:sp>
      <p:sp>
        <p:nvSpPr>
          <p:cNvPr id="4" name="内容占位符 2"/>
          <p:cNvSpPr txBox="1">
            <a:spLocks/>
          </p:cNvSpPr>
          <p:nvPr/>
        </p:nvSpPr>
        <p:spPr>
          <a:xfrm>
            <a:off x="6744072" y="1701198"/>
            <a:ext cx="3024336" cy="4525963"/>
          </a:xfrm>
          <a:prstGeom prst="rect">
            <a:avLst/>
          </a:prstGeom>
          <a:ln w="38100">
            <a:solidFill>
              <a:schemeClr val="accent3">
                <a:lumMod val="50000"/>
              </a:schemeClr>
            </a:solidFill>
            <a:prstDash val="dash"/>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zh-CN" altLang="en-US" sz="4000" b="1" dirty="0" smtClean="0"/>
              <a:t>组件视图</a:t>
            </a:r>
            <a:endParaRPr lang="en-US" altLang="zh-CN" sz="4000" b="1" dirty="0" smtClean="0"/>
          </a:p>
          <a:p>
            <a:pPr>
              <a:lnSpc>
                <a:spcPct val="200000"/>
              </a:lnSpc>
            </a:pPr>
            <a:r>
              <a:rPr lang="zh-CN" altLang="en-US" sz="4000" b="1" dirty="0" smtClean="0"/>
              <a:t>进程视图</a:t>
            </a:r>
            <a:endParaRPr lang="en-US" altLang="zh-CN" sz="4000" b="1" dirty="0" smtClean="0"/>
          </a:p>
          <a:p>
            <a:pPr>
              <a:lnSpc>
                <a:spcPct val="200000"/>
              </a:lnSpc>
            </a:pPr>
            <a:r>
              <a:rPr lang="zh-CN" altLang="en-US" sz="4000" b="1" dirty="0" smtClean="0"/>
              <a:t>部署视图</a:t>
            </a:r>
            <a:endParaRPr lang="zh-CN" altLang="en-US" sz="4000" b="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42044" y="131763"/>
            <a:ext cx="3889375" cy="587375"/>
          </a:xfrm>
        </p:spPr>
        <p:txBody>
          <a:bodyPr>
            <a:normAutofit fontScale="90000"/>
          </a:bodyPr>
          <a:lstStyle/>
          <a:p>
            <a:r>
              <a:rPr lang="zh-CN" altLang="en-US" sz="4000" b="1" dirty="0"/>
              <a:t>（</a:t>
            </a:r>
            <a:r>
              <a:rPr lang="en-US" altLang="zh-CN" sz="3600" b="1" dirty="0"/>
              <a:t>1</a:t>
            </a:r>
            <a:r>
              <a:rPr lang="zh-CN" altLang="en-US" sz="3600" b="1" dirty="0"/>
              <a:t>）</a:t>
            </a:r>
            <a:r>
              <a:rPr lang="en-US" altLang="zh-CN" sz="3600" b="1" dirty="0"/>
              <a:t>UML</a:t>
            </a:r>
            <a:r>
              <a:rPr lang="zh-CN" altLang="en-US" sz="3600" b="1" dirty="0"/>
              <a:t>的发展</a:t>
            </a:r>
          </a:p>
        </p:txBody>
      </p:sp>
      <p:sp>
        <p:nvSpPr>
          <p:cNvPr id="7172" name="Text Box 4"/>
          <p:cNvSpPr txBox="1">
            <a:spLocks noChangeArrowheads="1"/>
          </p:cNvSpPr>
          <p:nvPr/>
        </p:nvSpPr>
        <p:spPr bwMode="auto">
          <a:xfrm>
            <a:off x="7607300" y="1"/>
            <a:ext cx="1728788" cy="366713"/>
          </a:xfrm>
          <a:prstGeom prst="rect">
            <a:avLst/>
          </a:prstGeom>
          <a:solidFill>
            <a:schemeClr val="accent1"/>
          </a:solidFill>
          <a:ln w="9525">
            <a:noFill/>
            <a:miter lim="800000"/>
            <a:headEnd/>
            <a:tailEnd/>
          </a:ln>
          <a:effectLst/>
        </p:spPr>
        <p:txBody>
          <a:bodyPr>
            <a:spAutoFit/>
          </a:bodyPr>
          <a:lstStyle/>
          <a:p>
            <a:pPr algn="ctr">
              <a:spcBef>
                <a:spcPct val="50000"/>
              </a:spcBef>
            </a:pPr>
            <a:r>
              <a:rPr lang="en-US" altLang="zh-CN">
                <a:latin typeface="Times New Roman" pitchFamily="18" charset="0"/>
              </a:rPr>
              <a:t>UML2.0</a:t>
            </a:r>
          </a:p>
        </p:txBody>
      </p:sp>
      <p:sp>
        <p:nvSpPr>
          <p:cNvPr id="7173" name="Text Box 5"/>
          <p:cNvSpPr txBox="1">
            <a:spLocks noChangeArrowheads="1"/>
          </p:cNvSpPr>
          <p:nvPr/>
        </p:nvSpPr>
        <p:spPr bwMode="auto">
          <a:xfrm>
            <a:off x="7607300" y="549276"/>
            <a:ext cx="1728788" cy="366713"/>
          </a:xfrm>
          <a:prstGeom prst="rect">
            <a:avLst/>
          </a:prstGeom>
          <a:solidFill>
            <a:schemeClr val="accent1"/>
          </a:solidFill>
          <a:ln w="9525">
            <a:noFill/>
            <a:miter lim="800000"/>
            <a:headEnd/>
            <a:tailEnd/>
          </a:ln>
          <a:effectLst/>
        </p:spPr>
        <p:txBody>
          <a:bodyPr>
            <a:spAutoFit/>
          </a:bodyPr>
          <a:lstStyle/>
          <a:p>
            <a:pPr algn="ctr">
              <a:spcBef>
                <a:spcPct val="50000"/>
              </a:spcBef>
            </a:pPr>
            <a:r>
              <a:rPr lang="en-US" altLang="zh-CN">
                <a:latin typeface="Times New Roman" pitchFamily="18" charset="0"/>
              </a:rPr>
              <a:t>UML1.3</a:t>
            </a:r>
          </a:p>
        </p:txBody>
      </p:sp>
      <p:sp>
        <p:nvSpPr>
          <p:cNvPr id="7174" name="Text Box 6"/>
          <p:cNvSpPr txBox="1">
            <a:spLocks noChangeArrowheads="1"/>
          </p:cNvSpPr>
          <p:nvPr/>
        </p:nvSpPr>
        <p:spPr bwMode="auto">
          <a:xfrm>
            <a:off x="7607300" y="1125538"/>
            <a:ext cx="1728788" cy="366712"/>
          </a:xfrm>
          <a:prstGeom prst="rect">
            <a:avLst/>
          </a:prstGeom>
          <a:solidFill>
            <a:schemeClr val="accent1"/>
          </a:solidFill>
          <a:ln w="9525">
            <a:noFill/>
            <a:miter lim="800000"/>
            <a:headEnd/>
            <a:tailEnd/>
          </a:ln>
          <a:effectLst/>
        </p:spPr>
        <p:txBody>
          <a:bodyPr>
            <a:spAutoFit/>
          </a:bodyPr>
          <a:lstStyle/>
          <a:p>
            <a:pPr algn="ctr">
              <a:spcBef>
                <a:spcPct val="50000"/>
              </a:spcBef>
            </a:pPr>
            <a:r>
              <a:rPr lang="en-US" altLang="zh-CN" b="1">
                <a:solidFill>
                  <a:schemeClr val="bg1"/>
                </a:solidFill>
                <a:latin typeface="Times New Roman" pitchFamily="18" charset="0"/>
              </a:rPr>
              <a:t>UML1.2</a:t>
            </a:r>
          </a:p>
        </p:txBody>
      </p:sp>
      <p:sp>
        <p:nvSpPr>
          <p:cNvPr id="7175" name="Text Box 7"/>
          <p:cNvSpPr txBox="1">
            <a:spLocks noChangeArrowheads="1"/>
          </p:cNvSpPr>
          <p:nvPr/>
        </p:nvSpPr>
        <p:spPr bwMode="auto">
          <a:xfrm>
            <a:off x="6670676" y="1628776"/>
            <a:ext cx="3529013" cy="366713"/>
          </a:xfrm>
          <a:prstGeom prst="rect">
            <a:avLst/>
          </a:prstGeom>
          <a:solidFill>
            <a:schemeClr val="hlink"/>
          </a:solidFill>
          <a:ln w="9525">
            <a:noFill/>
            <a:miter lim="800000"/>
            <a:headEnd/>
            <a:tailEnd/>
          </a:ln>
          <a:effectLst/>
        </p:spPr>
        <p:txBody>
          <a:bodyPr>
            <a:spAutoFit/>
          </a:bodyPr>
          <a:lstStyle/>
          <a:p>
            <a:pPr algn="ctr">
              <a:spcBef>
                <a:spcPct val="50000"/>
              </a:spcBef>
            </a:pPr>
            <a:r>
              <a:rPr lang="en-US" altLang="zh-CN">
                <a:solidFill>
                  <a:schemeClr val="bg1"/>
                </a:solidFill>
                <a:latin typeface="Times New Roman" pitchFamily="18" charset="0"/>
              </a:rPr>
              <a:t>UML</a:t>
            </a:r>
            <a:r>
              <a:rPr lang="zh-CN" altLang="en-US">
                <a:solidFill>
                  <a:schemeClr val="bg1"/>
                </a:solidFill>
                <a:latin typeface="Times New Roman" pitchFamily="18" charset="0"/>
              </a:rPr>
              <a:t>被</a:t>
            </a:r>
            <a:r>
              <a:rPr lang="en-US" altLang="zh-CN">
                <a:solidFill>
                  <a:schemeClr val="bg1"/>
                </a:solidFill>
                <a:latin typeface="Times New Roman" pitchFamily="18" charset="0"/>
              </a:rPr>
              <a:t>OMG</a:t>
            </a:r>
            <a:r>
              <a:rPr lang="zh-CN" altLang="en-US">
                <a:solidFill>
                  <a:schemeClr val="bg1"/>
                </a:solidFill>
                <a:latin typeface="Times New Roman" pitchFamily="18" charset="0"/>
              </a:rPr>
              <a:t>采纳为标准建模语言</a:t>
            </a:r>
          </a:p>
        </p:txBody>
      </p:sp>
      <p:sp>
        <p:nvSpPr>
          <p:cNvPr id="7176" name="Text Box 8"/>
          <p:cNvSpPr txBox="1">
            <a:spLocks noChangeArrowheads="1"/>
          </p:cNvSpPr>
          <p:nvPr/>
        </p:nvSpPr>
        <p:spPr bwMode="auto">
          <a:xfrm>
            <a:off x="7462839" y="2349501"/>
            <a:ext cx="1728787" cy="366713"/>
          </a:xfrm>
          <a:prstGeom prst="rect">
            <a:avLst/>
          </a:prstGeom>
          <a:solidFill>
            <a:schemeClr val="accent1"/>
          </a:solidFill>
          <a:ln w="9525">
            <a:noFill/>
            <a:miter lim="800000"/>
            <a:headEnd/>
            <a:tailEnd/>
          </a:ln>
          <a:effectLst/>
        </p:spPr>
        <p:txBody>
          <a:bodyPr>
            <a:spAutoFit/>
          </a:bodyPr>
          <a:lstStyle/>
          <a:p>
            <a:pPr algn="ctr">
              <a:spcBef>
                <a:spcPct val="50000"/>
              </a:spcBef>
            </a:pPr>
            <a:r>
              <a:rPr lang="en-US" altLang="zh-CN" b="1">
                <a:solidFill>
                  <a:schemeClr val="bg1"/>
                </a:solidFill>
                <a:latin typeface="Times New Roman" pitchFamily="18" charset="0"/>
              </a:rPr>
              <a:t>UML1.1</a:t>
            </a:r>
          </a:p>
        </p:txBody>
      </p:sp>
      <p:sp>
        <p:nvSpPr>
          <p:cNvPr id="7177" name="Text Box 9"/>
          <p:cNvSpPr txBox="1">
            <a:spLocks noChangeArrowheads="1"/>
          </p:cNvSpPr>
          <p:nvPr/>
        </p:nvSpPr>
        <p:spPr bwMode="auto">
          <a:xfrm>
            <a:off x="7464425" y="3068638"/>
            <a:ext cx="1728788" cy="366712"/>
          </a:xfrm>
          <a:prstGeom prst="rect">
            <a:avLst/>
          </a:prstGeom>
          <a:solidFill>
            <a:schemeClr val="accent1"/>
          </a:solidFill>
          <a:ln w="9525">
            <a:noFill/>
            <a:miter lim="800000"/>
            <a:headEnd/>
            <a:tailEnd/>
          </a:ln>
          <a:effectLst/>
        </p:spPr>
        <p:txBody>
          <a:bodyPr>
            <a:spAutoFit/>
          </a:bodyPr>
          <a:lstStyle/>
          <a:p>
            <a:pPr algn="ctr">
              <a:spcBef>
                <a:spcPct val="50000"/>
              </a:spcBef>
            </a:pPr>
            <a:r>
              <a:rPr lang="en-US" altLang="zh-CN" b="1">
                <a:solidFill>
                  <a:schemeClr val="bg1"/>
                </a:solidFill>
                <a:latin typeface="Times New Roman" pitchFamily="18" charset="0"/>
              </a:rPr>
              <a:t>UML1.0</a:t>
            </a:r>
          </a:p>
        </p:txBody>
      </p:sp>
      <p:sp>
        <p:nvSpPr>
          <p:cNvPr id="7178" name="Text Box 10"/>
          <p:cNvSpPr txBox="1">
            <a:spLocks noChangeArrowheads="1"/>
          </p:cNvSpPr>
          <p:nvPr/>
        </p:nvSpPr>
        <p:spPr bwMode="auto">
          <a:xfrm>
            <a:off x="8401050" y="3716338"/>
            <a:ext cx="1728788" cy="641350"/>
          </a:xfrm>
          <a:prstGeom prst="rect">
            <a:avLst/>
          </a:prstGeom>
          <a:solidFill>
            <a:schemeClr val="accent1"/>
          </a:solidFill>
          <a:ln w="9525">
            <a:noFill/>
            <a:miter lim="800000"/>
            <a:headEnd/>
            <a:tailEnd/>
          </a:ln>
          <a:effectLst/>
        </p:spPr>
        <p:txBody>
          <a:bodyPr>
            <a:spAutoFit/>
          </a:bodyPr>
          <a:lstStyle/>
          <a:p>
            <a:pPr algn="ctr">
              <a:spcBef>
                <a:spcPct val="50000"/>
              </a:spcBef>
            </a:pPr>
            <a:r>
              <a:rPr lang="zh-CN" altLang="en-US" b="1">
                <a:solidFill>
                  <a:schemeClr val="bg1"/>
                </a:solidFill>
                <a:latin typeface="Times New Roman" pitchFamily="18" charset="0"/>
              </a:rPr>
              <a:t>来自公司伙伴的意见</a:t>
            </a:r>
          </a:p>
        </p:txBody>
      </p:sp>
      <p:sp>
        <p:nvSpPr>
          <p:cNvPr id="7179" name="Text Box 11"/>
          <p:cNvSpPr txBox="1">
            <a:spLocks noChangeArrowheads="1"/>
          </p:cNvSpPr>
          <p:nvPr/>
        </p:nvSpPr>
        <p:spPr bwMode="auto">
          <a:xfrm>
            <a:off x="6240464" y="3716338"/>
            <a:ext cx="1728787" cy="366712"/>
          </a:xfrm>
          <a:prstGeom prst="rect">
            <a:avLst/>
          </a:prstGeom>
          <a:solidFill>
            <a:schemeClr val="accent1"/>
          </a:solidFill>
          <a:ln w="9525">
            <a:noFill/>
            <a:miter lim="800000"/>
            <a:headEnd/>
            <a:tailEnd/>
          </a:ln>
          <a:effectLst/>
        </p:spPr>
        <p:txBody>
          <a:bodyPr>
            <a:spAutoFit/>
          </a:bodyPr>
          <a:lstStyle/>
          <a:p>
            <a:pPr algn="ctr">
              <a:spcBef>
                <a:spcPct val="50000"/>
              </a:spcBef>
            </a:pPr>
            <a:r>
              <a:rPr lang="en-US" altLang="zh-CN" b="1">
                <a:solidFill>
                  <a:schemeClr val="bg1"/>
                </a:solidFill>
                <a:latin typeface="Times New Roman" pitchFamily="18" charset="0"/>
              </a:rPr>
              <a:t>UML0.91</a:t>
            </a:r>
          </a:p>
        </p:txBody>
      </p:sp>
      <p:sp>
        <p:nvSpPr>
          <p:cNvPr id="7180" name="Text Box 12"/>
          <p:cNvSpPr txBox="1">
            <a:spLocks noChangeArrowheads="1"/>
          </p:cNvSpPr>
          <p:nvPr/>
        </p:nvSpPr>
        <p:spPr bwMode="auto">
          <a:xfrm>
            <a:off x="6240464" y="4365626"/>
            <a:ext cx="1728787" cy="366713"/>
          </a:xfrm>
          <a:prstGeom prst="rect">
            <a:avLst/>
          </a:prstGeom>
          <a:solidFill>
            <a:schemeClr val="accent1"/>
          </a:solidFill>
          <a:ln w="9525">
            <a:noFill/>
            <a:miter lim="800000"/>
            <a:headEnd/>
            <a:tailEnd/>
          </a:ln>
          <a:effectLst/>
        </p:spPr>
        <p:txBody>
          <a:bodyPr>
            <a:spAutoFit/>
          </a:bodyPr>
          <a:lstStyle/>
          <a:p>
            <a:pPr algn="ctr">
              <a:spcBef>
                <a:spcPct val="50000"/>
              </a:spcBef>
            </a:pPr>
            <a:r>
              <a:rPr lang="en-US" altLang="zh-CN" b="1">
                <a:solidFill>
                  <a:schemeClr val="bg1"/>
                </a:solidFill>
                <a:latin typeface="Times New Roman" pitchFamily="18" charset="0"/>
              </a:rPr>
              <a:t>UML0.9</a:t>
            </a:r>
          </a:p>
        </p:txBody>
      </p:sp>
      <p:sp>
        <p:nvSpPr>
          <p:cNvPr id="7181" name="Text Box 13"/>
          <p:cNvSpPr txBox="1">
            <a:spLocks noChangeArrowheads="1"/>
          </p:cNvSpPr>
          <p:nvPr/>
        </p:nvSpPr>
        <p:spPr bwMode="auto">
          <a:xfrm>
            <a:off x="4583114" y="4941888"/>
            <a:ext cx="1728787" cy="366712"/>
          </a:xfrm>
          <a:prstGeom prst="rect">
            <a:avLst/>
          </a:prstGeom>
          <a:solidFill>
            <a:schemeClr val="accent1"/>
          </a:solidFill>
          <a:ln w="9525">
            <a:noFill/>
            <a:miter lim="800000"/>
            <a:headEnd/>
            <a:tailEnd/>
          </a:ln>
          <a:effectLst/>
        </p:spPr>
        <p:txBody>
          <a:bodyPr>
            <a:spAutoFit/>
          </a:bodyPr>
          <a:lstStyle/>
          <a:p>
            <a:pPr algn="ctr">
              <a:spcBef>
                <a:spcPct val="50000"/>
              </a:spcBef>
            </a:pPr>
            <a:r>
              <a:rPr lang="en-US" altLang="zh-CN" b="1">
                <a:solidFill>
                  <a:schemeClr val="bg1"/>
                </a:solidFill>
                <a:latin typeface="Times New Roman" pitchFamily="18" charset="0"/>
              </a:rPr>
              <a:t>UML0.8</a:t>
            </a:r>
          </a:p>
        </p:txBody>
      </p:sp>
      <p:sp>
        <p:nvSpPr>
          <p:cNvPr id="7182" name="Text Box 14"/>
          <p:cNvSpPr txBox="1">
            <a:spLocks noChangeArrowheads="1"/>
          </p:cNvSpPr>
          <p:nvPr/>
        </p:nvSpPr>
        <p:spPr bwMode="auto">
          <a:xfrm>
            <a:off x="6816725" y="5734051"/>
            <a:ext cx="1728788" cy="366713"/>
          </a:xfrm>
          <a:prstGeom prst="rect">
            <a:avLst/>
          </a:prstGeom>
          <a:solidFill>
            <a:schemeClr val="accent1"/>
          </a:solidFill>
          <a:ln w="9525">
            <a:noFill/>
            <a:miter lim="800000"/>
            <a:headEnd/>
            <a:tailEnd/>
          </a:ln>
          <a:effectLst/>
        </p:spPr>
        <p:txBody>
          <a:bodyPr>
            <a:spAutoFit/>
          </a:bodyPr>
          <a:lstStyle/>
          <a:p>
            <a:pPr algn="ctr">
              <a:spcBef>
                <a:spcPct val="50000"/>
              </a:spcBef>
            </a:pPr>
            <a:r>
              <a:rPr lang="en-US" altLang="zh-CN" b="1">
                <a:solidFill>
                  <a:schemeClr val="bg1"/>
                </a:solidFill>
                <a:latin typeface="Times New Roman" pitchFamily="18" charset="0"/>
              </a:rPr>
              <a:t>OTM-2</a:t>
            </a:r>
          </a:p>
        </p:txBody>
      </p:sp>
      <p:sp>
        <p:nvSpPr>
          <p:cNvPr id="7183" name="Text Box 15"/>
          <p:cNvSpPr txBox="1">
            <a:spLocks noChangeArrowheads="1"/>
          </p:cNvSpPr>
          <p:nvPr/>
        </p:nvSpPr>
        <p:spPr bwMode="auto">
          <a:xfrm>
            <a:off x="4583114" y="5734051"/>
            <a:ext cx="1728787" cy="366713"/>
          </a:xfrm>
          <a:prstGeom prst="rect">
            <a:avLst/>
          </a:prstGeom>
          <a:solidFill>
            <a:schemeClr val="accent1"/>
          </a:solidFill>
          <a:ln w="9525">
            <a:noFill/>
            <a:miter lim="800000"/>
            <a:headEnd/>
            <a:tailEnd/>
          </a:ln>
          <a:effectLst/>
        </p:spPr>
        <p:txBody>
          <a:bodyPr>
            <a:spAutoFit/>
          </a:bodyPr>
          <a:lstStyle/>
          <a:p>
            <a:pPr algn="ctr">
              <a:spcBef>
                <a:spcPct val="50000"/>
              </a:spcBef>
            </a:pPr>
            <a:r>
              <a:rPr lang="en-US" altLang="zh-CN" b="1">
                <a:solidFill>
                  <a:schemeClr val="bg1"/>
                </a:solidFill>
                <a:latin typeface="Times New Roman" pitchFamily="18" charset="0"/>
              </a:rPr>
              <a:t>Booch93</a:t>
            </a:r>
          </a:p>
        </p:txBody>
      </p:sp>
      <p:sp>
        <p:nvSpPr>
          <p:cNvPr id="7184" name="Text Box 16"/>
          <p:cNvSpPr txBox="1">
            <a:spLocks noChangeArrowheads="1"/>
          </p:cNvSpPr>
          <p:nvPr/>
        </p:nvSpPr>
        <p:spPr bwMode="auto">
          <a:xfrm>
            <a:off x="2351089" y="6491288"/>
            <a:ext cx="1728787" cy="366712"/>
          </a:xfrm>
          <a:prstGeom prst="rect">
            <a:avLst/>
          </a:prstGeom>
          <a:solidFill>
            <a:schemeClr val="accent1"/>
          </a:solidFill>
          <a:ln w="9525">
            <a:noFill/>
            <a:miter lim="800000"/>
            <a:headEnd/>
            <a:tailEnd/>
          </a:ln>
          <a:effectLst/>
        </p:spPr>
        <p:txBody>
          <a:bodyPr>
            <a:spAutoFit/>
          </a:bodyPr>
          <a:lstStyle/>
          <a:p>
            <a:pPr algn="ctr">
              <a:spcBef>
                <a:spcPct val="50000"/>
              </a:spcBef>
            </a:pPr>
            <a:r>
              <a:rPr lang="zh-CN" altLang="en-US" b="1">
                <a:solidFill>
                  <a:schemeClr val="bg1"/>
                </a:solidFill>
                <a:latin typeface="Times New Roman" pitchFamily="18" charset="0"/>
              </a:rPr>
              <a:t>其他方法</a:t>
            </a:r>
          </a:p>
        </p:txBody>
      </p:sp>
      <p:sp>
        <p:nvSpPr>
          <p:cNvPr id="7185" name="Text Box 17"/>
          <p:cNvSpPr txBox="1">
            <a:spLocks noChangeArrowheads="1"/>
          </p:cNvSpPr>
          <p:nvPr/>
        </p:nvSpPr>
        <p:spPr bwMode="auto">
          <a:xfrm>
            <a:off x="8939214" y="6491288"/>
            <a:ext cx="1728787" cy="366712"/>
          </a:xfrm>
          <a:prstGeom prst="rect">
            <a:avLst/>
          </a:prstGeom>
          <a:solidFill>
            <a:schemeClr val="accent1"/>
          </a:solidFill>
          <a:ln w="9525">
            <a:noFill/>
            <a:miter lim="800000"/>
            <a:headEnd/>
            <a:tailEnd/>
          </a:ln>
          <a:effectLst/>
        </p:spPr>
        <p:txBody>
          <a:bodyPr>
            <a:spAutoFit/>
          </a:bodyPr>
          <a:lstStyle/>
          <a:p>
            <a:pPr algn="ctr">
              <a:spcBef>
                <a:spcPct val="50000"/>
              </a:spcBef>
            </a:pPr>
            <a:r>
              <a:rPr lang="en-US" altLang="zh-CN" b="1">
                <a:solidFill>
                  <a:schemeClr val="bg1"/>
                </a:solidFill>
                <a:latin typeface="Times New Roman" pitchFamily="18" charset="0"/>
              </a:rPr>
              <a:t>OOSE</a:t>
            </a:r>
          </a:p>
        </p:txBody>
      </p:sp>
      <p:sp>
        <p:nvSpPr>
          <p:cNvPr id="7186" name="Text Box 18"/>
          <p:cNvSpPr txBox="1">
            <a:spLocks noChangeArrowheads="1"/>
          </p:cNvSpPr>
          <p:nvPr/>
        </p:nvSpPr>
        <p:spPr bwMode="auto">
          <a:xfrm>
            <a:off x="6816725" y="6491288"/>
            <a:ext cx="1728788" cy="366712"/>
          </a:xfrm>
          <a:prstGeom prst="rect">
            <a:avLst/>
          </a:prstGeom>
          <a:solidFill>
            <a:schemeClr val="accent1"/>
          </a:solidFill>
          <a:ln w="9525">
            <a:noFill/>
            <a:miter lim="800000"/>
            <a:headEnd/>
            <a:tailEnd/>
          </a:ln>
          <a:effectLst/>
        </p:spPr>
        <p:txBody>
          <a:bodyPr>
            <a:spAutoFit/>
          </a:bodyPr>
          <a:lstStyle/>
          <a:p>
            <a:pPr algn="ctr">
              <a:spcBef>
                <a:spcPct val="50000"/>
              </a:spcBef>
            </a:pPr>
            <a:r>
              <a:rPr lang="en-US" altLang="zh-CN" b="1">
                <a:solidFill>
                  <a:schemeClr val="bg1"/>
                </a:solidFill>
                <a:latin typeface="Times New Roman" pitchFamily="18" charset="0"/>
              </a:rPr>
              <a:t>OMT-1</a:t>
            </a:r>
          </a:p>
        </p:txBody>
      </p:sp>
      <p:sp>
        <p:nvSpPr>
          <p:cNvPr id="7187" name="Text Box 19"/>
          <p:cNvSpPr txBox="1">
            <a:spLocks noChangeArrowheads="1"/>
          </p:cNvSpPr>
          <p:nvPr/>
        </p:nvSpPr>
        <p:spPr bwMode="auto">
          <a:xfrm>
            <a:off x="4583114" y="6491288"/>
            <a:ext cx="1658937" cy="366712"/>
          </a:xfrm>
          <a:prstGeom prst="rect">
            <a:avLst/>
          </a:prstGeom>
          <a:solidFill>
            <a:schemeClr val="accent1"/>
          </a:solidFill>
          <a:ln w="9525">
            <a:noFill/>
            <a:miter lim="800000"/>
            <a:headEnd/>
            <a:tailEnd/>
          </a:ln>
          <a:effectLst/>
        </p:spPr>
        <p:txBody>
          <a:bodyPr>
            <a:spAutoFit/>
          </a:bodyPr>
          <a:lstStyle/>
          <a:p>
            <a:pPr algn="ctr">
              <a:spcBef>
                <a:spcPct val="50000"/>
              </a:spcBef>
            </a:pPr>
            <a:r>
              <a:rPr lang="en-US" altLang="zh-CN" b="1">
                <a:solidFill>
                  <a:schemeClr val="bg1"/>
                </a:solidFill>
                <a:latin typeface="Times New Roman" pitchFamily="18" charset="0"/>
              </a:rPr>
              <a:t>Booch91</a:t>
            </a:r>
          </a:p>
        </p:txBody>
      </p:sp>
      <p:sp>
        <p:nvSpPr>
          <p:cNvPr id="7188" name="Line 20"/>
          <p:cNvSpPr>
            <a:spLocks noChangeShapeType="1"/>
          </p:cNvSpPr>
          <p:nvPr/>
        </p:nvSpPr>
        <p:spPr bwMode="auto">
          <a:xfrm flipV="1">
            <a:off x="5375275" y="6021389"/>
            <a:ext cx="0" cy="503237"/>
          </a:xfrm>
          <a:prstGeom prst="line">
            <a:avLst/>
          </a:prstGeom>
          <a:noFill/>
          <a:ln w="9525">
            <a:solidFill>
              <a:schemeClr val="tx1"/>
            </a:solidFill>
            <a:round/>
            <a:headEnd/>
            <a:tailEnd/>
          </a:ln>
          <a:effectLst/>
        </p:spPr>
        <p:txBody>
          <a:bodyPr/>
          <a:lstStyle/>
          <a:p>
            <a:endParaRPr lang="zh-CN" altLang="en-US"/>
          </a:p>
        </p:txBody>
      </p:sp>
      <p:cxnSp>
        <p:nvCxnSpPr>
          <p:cNvPr id="7189" name="AutoShape 21"/>
          <p:cNvCxnSpPr>
            <a:cxnSpLocks noChangeShapeType="1"/>
            <a:stCxn id="7184" idx="0"/>
            <a:endCxn id="7181" idx="2"/>
          </p:cNvCxnSpPr>
          <p:nvPr/>
        </p:nvCxnSpPr>
        <p:spPr bwMode="auto">
          <a:xfrm flipV="1">
            <a:off x="3216276" y="5308600"/>
            <a:ext cx="2232025" cy="1182688"/>
          </a:xfrm>
          <a:prstGeom prst="straightConnector1">
            <a:avLst/>
          </a:prstGeom>
          <a:noFill/>
          <a:ln w="9525">
            <a:solidFill>
              <a:schemeClr val="tx1"/>
            </a:solidFill>
            <a:round/>
            <a:headEnd/>
            <a:tailEnd/>
          </a:ln>
          <a:effectLst/>
        </p:spPr>
      </p:cxnSp>
      <p:cxnSp>
        <p:nvCxnSpPr>
          <p:cNvPr id="7190" name="AutoShape 22"/>
          <p:cNvCxnSpPr>
            <a:cxnSpLocks noChangeShapeType="1"/>
            <a:stCxn id="7186" idx="0"/>
            <a:endCxn id="7188" idx="1"/>
          </p:cNvCxnSpPr>
          <p:nvPr/>
        </p:nvCxnSpPr>
        <p:spPr bwMode="auto">
          <a:xfrm flipH="1" flipV="1">
            <a:off x="5375275" y="6022976"/>
            <a:ext cx="2306638" cy="468313"/>
          </a:xfrm>
          <a:prstGeom prst="straightConnector1">
            <a:avLst/>
          </a:prstGeom>
          <a:noFill/>
          <a:ln w="9525">
            <a:solidFill>
              <a:schemeClr val="tx1"/>
            </a:solidFill>
            <a:round/>
            <a:headEnd/>
            <a:tailEnd/>
          </a:ln>
          <a:effectLst/>
        </p:spPr>
      </p:cxnSp>
      <p:cxnSp>
        <p:nvCxnSpPr>
          <p:cNvPr id="7191" name="AutoShape 23"/>
          <p:cNvCxnSpPr>
            <a:cxnSpLocks noChangeShapeType="1"/>
            <a:stCxn id="7183" idx="0"/>
            <a:endCxn id="7181" idx="2"/>
          </p:cNvCxnSpPr>
          <p:nvPr/>
        </p:nvCxnSpPr>
        <p:spPr bwMode="auto">
          <a:xfrm flipV="1">
            <a:off x="5448300" y="5308600"/>
            <a:ext cx="0" cy="425450"/>
          </a:xfrm>
          <a:prstGeom prst="straightConnector1">
            <a:avLst/>
          </a:prstGeom>
          <a:noFill/>
          <a:ln w="9525">
            <a:solidFill>
              <a:schemeClr val="tx1"/>
            </a:solidFill>
            <a:round/>
            <a:headEnd/>
            <a:tailEnd/>
          </a:ln>
          <a:effectLst/>
        </p:spPr>
      </p:cxnSp>
      <p:cxnSp>
        <p:nvCxnSpPr>
          <p:cNvPr id="7192" name="AutoShape 24"/>
          <p:cNvCxnSpPr>
            <a:cxnSpLocks noChangeShapeType="1"/>
            <a:stCxn id="7182" idx="0"/>
            <a:endCxn id="7181" idx="2"/>
          </p:cNvCxnSpPr>
          <p:nvPr/>
        </p:nvCxnSpPr>
        <p:spPr bwMode="auto">
          <a:xfrm flipH="1" flipV="1">
            <a:off x="5448301" y="5308600"/>
            <a:ext cx="2233613" cy="425450"/>
          </a:xfrm>
          <a:prstGeom prst="straightConnector1">
            <a:avLst/>
          </a:prstGeom>
          <a:noFill/>
          <a:ln w="9525">
            <a:solidFill>
              <a:schemeClr val="tx1"/>
            </a:solidFill>
            <a:round/>
            <a:headEnd/>
            <a:tailEnd/>
          </a:ln>
          <a:effectLst/>
        </p:spPr>
      </p:cxnSp>
      <p:cxnSp>
        <p:nvCxnSpPr>
          <p:cNvPr id="7193" name="AutoShape 25"/>
          <p:cNvCxnSpPr>
            <a:cxnSpLocks noChangeShapeType="1"/>
            <a:stCxn id="7181" idx="0"/>
            <a:endCxn id="7180" idx="2"/>
          </p:cNvCxnSpPr>
          <p:nvPr/>
        </p:nvCxnSpPr>
        <p:spPr bwMode="auto">
          <a:xfrm flipV="1">
            <a:off x="5448300" y="4732338"/>
            <a:ext cx="1657350" cy="209550"/>
          </a:xfrm>
          <a:prstGeom prst="straightConnector1">
            <a:avLst/>
          </a:prstGeom>
          <a:noFill/>
          <a:ln w="9525">
            <a:solidFill>
              <a:schemeClr val="tx1"/>
            </a:solidFill>
            <a:round/>
            <a:headEnd/>
            <a:tailEnd/>
          </a:ln>
          <a:effectLst/>
        </p:spPr>
      </p:cxnSp>
      <p:cxnSp>
        <p:nvCxnSpPr>
          <p:cNvPr id="7194" name="AutoShape 26"/>
          <p:cNvCxnSpPr>
            <a:cxnSpLocks noChangeShapeType="1"/>
            <a:stCxn id="7185" idx="0"/>
            <a:endCxn id="7180" idx="2"/>
          </p:cNvCxnSpPr>
          <p:nvPr/>
        </p:nvCxnSpPr>
        <p:spPr bwMode="auto">
          <a:xfrm flipH="1" flipV="1">
            <a:off x="7105650" y="4732338"/>
            <a:ext cx="2698750" cy="1758950"/>
          </a:xfrm>
          <a:prstGeom prst="straightConnector1">
            <a:avLst/>
          </a:prstGeom>
          <a:noFill/>
          <a:ln w="9525">
            <a:solidFill>
              <a:schemeClr val="tx1"/>
            </a:solidFill>
            <a:round/>
            <a:headEnd/>
            <a:tailEnd/>
          </a:ln>
          <a:effectLst/>
        </p:spPr>
      </p:cxnSp>
      <p:cxnSp>
        <p:nvCxnSpPr>
          <p:cNvPr id="7195" name="AutoShape 27"/>
          <p:cNvCxnSpPr>
            <a:cxnSpLocks noChangeShapeType="1"/>
            <a:stCxn id="7180" idx="0"/>
            <a:endCxn id="7179" idx="2"/>
          </p:cNvCxnSpPr>
          <p:nvPr/>
        </p:nvCxnSpPr>
        <p:spPr bwMode="auto">
          <a:xfrm flipV="1">
            <a:off x="7105650" y="4083051"/>
            <a:ext cx="0" cy="282575"/>
          </a:xfrm>
          <a:prstGeom prst="straightConnector1">
            <a:avLst/>
          </a:prstGeom>
          <a:noFill/>
          <a:ln w="9525">
            <a:solidFill>
              <a:schemeClr val="tx1"/>
            </a:solidFill>
            <a:round/>
            <a:headEnd/>
            <a:tailEnd/>
          </a:ln>
          <a:effectLst/>
        </p:spPr>
      </p:cxnSp>
      <p:cxnSp>
        <p:nvCxnSpPr>
          <p:cNvPr id="7196" name="AutoShape 28"/>
          <p:cNvCxnSpPr>
            <a:cxnSpLocks noChangeShapeType="1"/>
            <a:stCxn id="7179" idx="0"/>
            <a:endCxn id="7177" idx="2"/>
          </p:cNvCxnSpPr>
          <p:nvPr/>
        </p:nvCxnSpPr>
        <p:spPr bwMode="auto">
          <a:xfrm flipV="1">
            <a:off x="7105651" y="3435350"/>
            <a:ext cx="1223963" cy="280988"/>
          </a:xfrm>
          <a:prstGeom prst="straightConnector1">
            <a:avLst/>
          </a:prstGeom>
          <a:noFill/>
          <a:ln w="9525">
            <a:solidFill>
              <a:schemeClr val="tx1"/>
            </a:solidFill>
            <a:round/>
            <a:headEnd/>
            <a:tailEnd/>
          </a:ln>
          <a:effectLst/>
        </p:spPr>
      </p:cxnSp>
      <p:cxnSp>
        <p:nvCxnSpPr>
          <p:cNvPr id="7197" name="AutoShape 29"/>
          <p:cNvCxnSpPr>
            <a:cxnSpLocks noChangeShapeType="1"/>
            <a:stCxn id="7178" idx="0"/>
            <a:endCxn id="7177" idx="2"/>
          </p:cNvCxnSpPr>
          <p:nvPr/>
        </p:nvCxnSpPr>
        <p:spPr bwMode="auto">
          <a:xfrm flipH="1" flipV="1">
            <a:off x="8329614" y="3435350"/>
            <a:ext cx="936625" cy="280988"/>
          </a:xfrm>
          <a:prstGeom prst="straightConnector1">
            <a:avLst/>
          </a:prstGeom>
          <a:noFill/>
          <a:ln w="9525">
            <a:solidFill>
              <a:schemeClr val="tx1"/>
            </a:solidFill>
            <a:round/>
            <a:headEnd/>
            <a:tailEnd/>
          </a:ln>
          <a:effectLst/>
        </p:spPr>
      </p:cxnSp>
      <p:cxnSp>
        <p:nvCxnSpPr>
          <p:cNvPr id="7198" name="AutoShape 30"/>
          <p:cNvCxnSpPr>
            <a:cxnSpLocks noChangeShapeType="1"/>
            <a:stCxn id="7177" idx="0"/>
            <a:endCxn id="7176" idx="2"/>
          </p:cNvCxnSpPr>
          <p:nvPr/>
        </p:nvCxnSpPr>
        <p:spPr bwMode="auto">
          <a:xfrm flipH="1" flipV="1">
            <a:off x="8328025" y="2716214"/>
            <a:ext cx="1588" cy="352425"/>
          </a:xfrm>
          <a:prstGeom prst="straightConnector1">
            <a:avLst/>
          </a:prstGeom>
          <a:noFill/>
          <a:ln w="9525">
            <a:solidFill>
              <a:schemeClr val="tx1"/>
            </a:solidFill>
            <a:round/>
            <a:headEnd/>
            <a:tailEnd/>
          </a:ln>
          <a:effectLst/>
        </p:spPr>
      </p:cxnSp>
      <p:cxnSp>
        <p:nvCxnSpPr>
          <p:cNvPr id="7199" name="AutoShape 31"/>
          <p:cNvCxnSpPr>
            <a:cxnSpLocks noChangeShapeType="1"/>
            <a:endCxn id="7175" idx="2"/>
          </p:cNvCxnSpPr>
          <p:nvPr/>
        </p:nvCxnSpPr>
        <p:spPr bwMode="auto">
          <a:xfrm flipV="1">
            <a:off x="8326439" y="1995488"/>
            <a:ext cx="109537" cy="354012"/>
          </a:xfrm>
          <a:prstGeom prst="straightConnector1">
            <a:avLst/>
          </a:prstGeom>
          <a:noFill/>
          <a:ln w="9525">
            <a:solidFill>
              <a:schemeClr val="tx1"/>
            </a:solidFill>
            <a:round/>
            <a:headEnd/>
            <a:tailEnd/>
          </a:ln>
          <a:effectLst/>
        </p:spPr>
      </p:cxnSp>
      <p:cxnSp>
        <p:nvCxnSpPr>
          <p:cNvPr id="7200" name="AutoShape 32"/>
          <p:cNvCxnSpPr>
            <a:cxnSpLocks noChangeShapeType="1"/>
            <a:stCxn id="7175" idx="0"/>
            <a:endCxn id="7174" idx="2"/>
          </p:cNvCxnSpPr>
          <p:nvPr/>
        </p:nvCxnSpPr>
        <p:spPr bwMode="auto">
          <a:xfrm flipV="1">
            <a:off x="8435976" y="1492251"/>
            <a:ext cx="36513" cy="136525"/>
          </a:xfrm>
          <a:prstGeom prst="straightConnector1">
            <a:avLst/>
          </a:prstGeom>
          <a:noFill/>
          <a:ln w="9525">
            <a:solidFill>
              <a:schemeClr val="tx1"/>
            </a:solidFill>
            <a:round/>
            <a:headEnd/>
            <a:tailEnd/>
          </a:ln>
          <a:effectLst/>
        </p:spPr>
      </p:cxnSp>
      <p:cxnSp>
        <p:nvCxnSpPr>
          <p:cNvPr id="7201" name="AutoShape 33"/>
          <p:cNvCxnSpPr>
            <a:cxnSpLocks noChangeShapeType="1"/>
            <a:stCxn id="7174" idx="0"/>
            <a:endCxn id="7173" idx="2"/>
          </p:cNvCxnSpPr>
          <p:nvPr/>
        </p:nvCxnSpPr>
        <p:spPr bwMode="auto">
          <a:xfrm flipV="1">
            <a:off x="8472488" y="915988"/>
            <a:ext cx="0" cy="209550"/>
          </a:xfrm>
          <a:prstGeom prst="straightConnector1">
            <a:avLst/>
          </a:prstGeom>
          <a:noFill/>
          <a:ln w="9525">
            <a:solidFill>
              <a:schemeClr val="tx1"/>
            </a:solidFill>
            <a:round/>
            <a:headEnd/>
            <a:tailEnd/>
          </a:ln>
          <a:effectLst/>
        </p:spPr>
      </p:cxnSp>
      <p:cxnSp>
        <p:nvCxnSpPr>
          <p:cNvPr id="7202" name="AutoShape 34"/>
          <p:cNvCxnSpPr>
            <a:cxnSpLocks noChangeShapeType="1"/>
            <a:stCxn id="7173" idx="0"/>
            <a:endCxn id="7172" idx="2"/>
          </p:cNvCxnSpPr>
          <p:nvPr/>
        </p:nvCxnSpPr>
        <p:spPr bwMode="auto">
          <a:xfrm flipV="1">
            <a:off x="8472488" y="366713"/>
            <a:ext cx="0" cy="182562"/>
          </a:xfrm>
          <a:prstGeom prst="straightConnector1">
            <a:avLst/>
          </a:prstGeom>
          <a:noFill/>
          <a:ln w="9525">
            <a:solidFill>
              <a:schemeClr val="tx1"/>
            </a:solidFill>
            <a:round/>
            <a:headEnd/>
            <a:tailEnd/>
          </a:ln>
          <a:effectLst/>
        </p:spPr>
      </p:cxnSp>
      <p:sp>
        <p:nvSpPr>
          <p:cNvPr id="7203" name="Text Box 35"/>
          <p:cNvSpPr txBox="1">
            <a:spLocks noChangeArrowheads="1"/>
          </p:cNvSpPr>
          <p:nvPr/>
        </p:nvSpPr>
        <p:spPr bwMode="auto">
          <a:xfrm>
            <a:off x="5716588" y="-6350"/>
            <a:ext cx="584200" cy="366713"/>
          </a:xfrm>
          <a:prstGeom prst="rect">
            <a:avLst/>
          </a:prstGeom>
          <a:noFill/>
          <a:ln w="9525">
            <a:noFill/>
            <a:miter lim="800000"/>
            <a:headEnd/>
            <a:tailEnd/>
          </a:ln>
          <a:effectLst/>
        </p:spPr>
        <p:txBody>
          <a:bodyPr wrap="none">
            <a:spAutoFit/>
          </a:bodyPr>
          <a:lstStyle/>
          <a:p>
            <a:r>
              <a:rPr lang="en-US" altLang="zh-CN">
                <a:latin typeface="Times New Roman" pitchFamily="18" charset="0"/>
              </a:rPr>
              <a:t>99.8</a:t>
            </a:r>
          </a:p>
        </p:txBody>
      </p:sp>
      <p:sp>
        <p:nvSpPr>
          <p:cNvPr id="7204" name="Text Box 36"/>
          <p:cNvSpPr txBox="1">
            <a:spLocks noChangeArrowheads="1"/>
          </p:cNvSpPr>
          <p:nvPr/>
        </p:nvSpPr>
        <p:spPr bwMode="auto">
          <a:xfrm>
            <a:off x="5716588" y="425451"/>
            <a:ext cx="869950" cy="366713"/>
          </a:xfrm>
          <a:prstGeom prst="rect">
            <a:avLst/>
          </a:prstGeom>
          <a:noFill/>
          <a:ln w="9525">
            <a:noFill/>
            <a:miter lim="800000"/>
            <a:headEnd/>
            <a:tailEnd/>
          </a:ln>
          <a:effectLst/>
        </p:spPr>
        <p:txBody>
          <a:bodyPr wrap="none">
            <a:spAutoFit/>
          </a:bodyPr>
          <a:lstStyle/>
          <a:p>
            <a:r>
              <a:rPr lang="en-US" altLang="zh-CN">
                <a:latin typeface="Times New Roman" pitchFamily="18" charset="0"/>
              </a:rPr>
              <a:t>98</a:t>
            </a:r>
            <a:r>
              <a:rPr lang="zh-CN" altLang="en-US">
                <a:latin typeface="Times New Roman" pitchFamily="18" charset="0"/>
              </a:rPr>
              <a:t>年秋</a:t>
            </a:r>
          </a:p>
        </p:txBody>
      </p:sp>
      <p:sp>
        <p:nvSpPr>
          <p:cNvPr id="7205" name="Text Box 37"/>
          <p:cNvSpPr txBox="1">
            <a:spLocks noChangeArrowheads="1"/>
          </p:cNvSpPr>
          <p:nvPr/>
        </p:nvSpPr>
        <p:spPr bwMode="auto">
          <a:xfrm>
            <a:off x="5716588" y="1074738"/>
            <a:ext cx="584200" cy="366712"/>
          </a:xfrm>
          <a:prstGeom prst="rect">
            <a:avLst/>
          </a:prstGeom>
          <a:noFill/>
          <a:ln w="9525">
            <a:noFill/>
            <a:miter lim="800000"/>
            <a:headEnd/>
            <a:tailEnd/>
          </a:ln>
          <a:effectLst/>
        </p:spPr>
        <p:txBody>
          <a:bodyPr wrap="none">
            <a:spAutoFit/>
          </a:bodyPr>
          <a:lstStyle/>
          <a:p>
            <a:r>
              <a:rPr lang="en-US" altLang="zh-CN">
                <a:latin typeface="Times New Roman" pitchFamily="18" charset="0"/>
              </a:rPr>
              <a:t>98.6</a:t>
            </a:r>
          </a:p>
        </p:txBody>
      </p:sp>
      <p:sp>
        <p:nvSpPr>
          <p:cNvPr id="7206" name="Text Box 38"/>
          <p:cNvSpPr txBox="1">
            <a:spLocks noChangeArrowheads="1"/>
          </p:cNvSpPr>
          <p:nvPr/>
        </p:nvSpPr>
        <p:spPr bwMode="auto">
          <a:xfrm>
            <a:off x="4995863" y="1506538"/>
            <a:ext cx="869950" cy="366712"/>
          </a:xfrm>
          <a:prstGeom prst="rect">
            <a:avLst/>
          </a:prstGeom>
          <a:noFill/>
          <a:ln w="9525">
            <a:noFill/>
            <a:miter lim="800000"/>
            <a:headEnd/>
            <a:tailEnd/>
          </a:ln>
          <a:effectLst/>
        </p:spPr>
        <p:txBody>
          <a:bodyPr wrap="none">
            <a:spAutoFit/>
          </a:bodyPr>
          <a:lstStyle/>
          <a:p>
            <a:r>
              <a:rPr lang="en-US" altLang="zh-CN">
                <a:latin typeface="Times New Roman" pitchFamily="18" charset="0"/>
              </a:rPr>
              <a:t>97.11.4</a:t>
            </a:r>
          </a:p>
        </p:txBody>
      </p:sp>
      <p:sp>
        <p:nvSpPr>
          <p:cNvPr id="7207" name="Text Box 39"/>
          <p:cNvSpPr txBox="1">
            <a:spLocks noChangeArrowheads="1"/>
          </p:cNvSpPr>
          <p:nvPr/>
        </p:nvSpPr>
        <p:spPr bwMode="auto">
          <a:xfrm>
            <a:off x="4995863" y="2225676"/>
            <a:ext cx="584200" cy="366713"/>
          </a:xfrm>
          <a:prstGeom prst="rect">
            <a:avLst/>
          </a:prstGeom>
          <a:noFill/>
          <a:ln w="9525">
            <a:noFill/>
            <a:miter lim="800000"/>
            <a:headEnd/>
            <a:tailEnd/>
          </a:ln>
          <a:effectLst/>
        </p:spPr>
        <p:txBody>
          <a:bodyPr wrap="none">
            <a:spAutoFit/>
          </a:bodyPr>
          <a:lstStyle/>
          <a:p>
            <a:r>
              <a:rPr lang="en-US" altLang="zh-CN">
                <a:latin typeface="Times New Roman" pitchFamily="18" charset="0"/>
              </a:rPr>
              <a:t>97.7</a:t>
            </a:r>
          </a:p>
        </p:txBody>
      </p:sp>
      <p:sp>
        <p:nvSpPr>
          <p:cNvPr id="7208" name="Text Box 40"/>
          <p:cNvSpPr txBox="1">
            <a:spLocks noChangeArrowheads="1"/>
          </p:cNvSpPr>
          <p:nvPr/>
        </p:nvSpPr>
        <p:spPr bwMode="auto">
          <a:xfrm>
            <a:off x="4995863" y="2946401"/>
            <a:ext cx="584200" cy="366713"/>
          </a:xfrm>
          <a:prstGeom prst="rect">
            <a:avLst/>
          </a:prstGeom>
          <a:noFill/>
          <a:ln w="9525">
            <a:noFill/>
            <a:miter lim="800000"/>
            <a:headEnd/>
            <a:tailEnd/>
          </a:ln>
          <a:effectLst/>
        </p:spPr>
        <p:txBody>
          <a:bodyPr wrap="none">
            <a:spAutoFit/>
          </a:bodyPr>
          <a:lstStyle/>
          <a:p>
            <a:r>
              <a:rPr lang="en-US" altLang="zh-CN">
                <a:latin typeface="Times New Roman" pitchFamily="18" charset="0"/>
              </a:rPr>
              <a:t>97.1</a:t>
            </a:r>
          </a:p>
        </p:txBody>
      </p:sp>
      <p:sp>
        <p:nvSpPr>
          <p:cNvPr id="7209" name="Text Box 41"/>
          <p:cNvSpPr txBox="1">
            <a:spLocks noChangeArrowheads="1"/>
          </p:cNvSpPr>
          <p:nvPr/>
        </p:nvSpPr>
        <p:spPr bwMode="auto">
          <a:xfrm>
            <a:off x="4924425" y="3594101"/>
            <a:ext cx="698500" cy="366713"/>
          </a:xfrm>
          <a:prstGeom prst="rect">
            <a:avLst/>
          </a:prstGeom>
          <a:noFill/>
          <a:ln w="9525">
            <a:noFill/>
            <a:miter lim="800000"/>
            <a:headEnd/>
            <a:tailEnd/>
          </a:ln>
          <a:effectLst/>
        </p:spPr>
        <p:txBody>
          <a:bodyPr wrap="none">
            <a:spAutoFit/>
          </a:bodyPr>
          <a:lstStyle/>
          <a:p>
            <a:r>
              <a:rPr lang="en-US" altLang="zh-CN">
                <a:latin typeface="Times New Roman" pitchFamily="18" charset="0"/>
              </a:rPr>
              <a:t>96.10</a:t>
            </a:r>
          </a:p>
        </p:txBody>
      </p:sp>
      <p:sp>
        <p:nvSpPr>
          <p:cNvPr id="7210" name="Text Box 42"/>
          <p:cNvSpPr txBox="1">
            <a:spLocks noChangeArrowheads="1"/>
          </p:cNvSpPr>
          <p:nvPr/>
        </p:nvSpPr>
        <p:spPr bwMode="auto">
          <a:xfrm>
            <a:off x="4995863" y="4241801"/>
            <a:ext cx="584200" cy="366713"/>
          </a:xfrm>
          <a:prstGeom prst="rect">
            <a:avLst/>
          </a:prstGeom>
          <a:noFill/>
          <a:ln w="9525">
            <a:noFill/>
            <a:miter lim="800000"/>
            <a:headEnd/>
            <a:tailEnd/>
          </a:ln>
          <a:effectLst/>
        </p:spPr>
        <p:txBody>
          <a:bodyPr wrap="none">
            <a:spAutoFit/>
          </a:bodyPr>
          <a:lstStyle/>
          <a:p>
            <a:r>
              <a:rPr lang="en-US" altLang="zh-CN">
                <a:latin typeface="Times New Roman" pitchFamily="18" charset="0"/>
              </a:rPr>
              <a:t>96.6</a:t>
            </a:r>
          </a:p>
        </p:txBody>
      </p:sp>
      <p:sp>
        <p:nvSpPr>
          <p:cNvPr id="7211" name="Text Box 43"/>
          <p:cNvSpPr txBox="1">
            <a:spLocks noChangeArrowheads="1"/>
          </p:cNvSpPr>
          <p:nvPr/>
        </p:nvSpPr>
        <p:spPr bwMode="auto">
          <a:xfrm>
            <a:off x="3051175" y="4891088"/>
            <a:ext cx="698500" cy="366712"/>
          </a:xfrm>
          <a:prstGeom prst="rect">
            <a:avLst/>
          </a:prstGeom>
          <a:noFill/>
          <a:ln w="9525">
            <a:noFill/>
            <a:miter lim="800000"/>
            <a:headEnd/>
            <a:tailEnd/>
          </a:ln>
          <a:effectLst/>
        </p:spPr>
        <p:txBody>
          <a:bodyPr wrap="none">
            <a:spAutoFit/>
          </a:bodyPr>
          <a:lstStyle/>
          <a:p>
            <a:r>
              <a:rPr lang="en-US" altLang="zh-CN">
                <a:latin typeface="Times New Roman" pitchFamily="18" charset="0"/>
              </a:rPr>
              <a:t>95.10</a:t>
            </a:r>
          </a:p>
        </p:txBody>
      </p:sp>
      <p:sp>
        <p:nvSpPr>
          <p:cNvPr id="46" name="Text Box 4"/>
          <p:cNvSpPr txBox="1">
            <a:spLocks noChangeArrowheads="1"/>
          </p:cNvSpPr>
          <p:nvPr/>
        </p:nvSpPr>
        <p:spPr bwMode="auto">
          <a:xfrm>
            <a:off x="7608168" y="1"/>
            <a:ext cx="1728788" cy="366713"/>
          </a:xfrm>
          <a:prstGeom prst="rect">
            <a:avLst/>
          </a:prstGeom>
          <a:solidFill>
            <a:schemeClr val="accent1"/>
          </a:solidFill>
          <a:ln w="9525">
            <a:noFill/>
            <a:miter lim="800000"/>
            <a:headEnd/>
            <a:tailEnd/>
          </a:ln>
          <a:effectLst/>
        </p:spPr>
        <p:txBody>
          <a:bodyPr>
            <a:spAutoFit/>
          </a:bodyPr>
          <a:lstStyle/>
          <a:p>
            <a:pPr algn="ctr">
              <a:spcBef>
                <a:spcPct val="50000"/>
              </a:spcBef>
            </a:pPr>
            <a:r>
              <a:rPr lang="en-US" altLang="zh-CN" b="1">
                <a:solidFill>
                  <a:schemeClr val="bg1"/>
                </a:solidFill>
                <a:latin typeface="Times New Roman" pitchFamily="18" charset="0"/>
              </a:rPr>
              <a:t>UML2.0</a:t>
            </a:r>
          </a:p>
        </p:txBody>
      </p:sp>
      <p:sp>
        <p:nvSpPr>
          <p:cNvPr id="47" name="Text Box 5"/>
          <p:cNvSpPr txBox="1">
            <a:spLocks noChangeArrowheads="1"/>
          </p:cNvSpPr>
          <p:nvPr/>
        </p:nvSpPr>
        <p:spPr bwMode="auto">
          <a:xfrm>
            <a:off x="7608168" y="549276"/>
            <a:ext cx="1728788" cy="366713"/>
          </a:xfrm>
          <a:prstGeom prst="rect">
            <a:avLst/>
          </a:prstGeom>
          <a:solidFill>
            <a:schemeClr val="accent1"/>
          </a:solidFill>
          <a:ln w="9525">
            <a:noFill/>
            <a:miter lim="800000"/>
            <a:headEnd/>
            <a:tailEnd/>
          </a:ln>
          <a:effectLst/>
        </p:spPr>
        <p:txBody>
          <a:bodyPr>
            <a:spAutoFit/>
          </a:bodyPr>
          <a:lstStyle/>
          <a:p>
            <a:pPr algn="ctr">
              <a:spcBef>
                <a:spcPct val="50000"/>
              </a:spcBef>
            </a:pPr>
            <a:r>
              <a:rPr lang="en-US" altLang="zh-CN" b="1">
                <a:solidFill>
                  <a:schemeClr val="bg1"/>
                </a:solidFill>
                <a:latin typeface="Times New Roman" pitchFamily="18" charset="0"/>
              </a:rPr>
              <a:t>UML1.3</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7368" y="68561"/>
            <a:ext cx="10972800" cy="1143000"/>
          </a:xfrm>
        </p:spPr>
        <p:txBody>
          <a:bodyPr/>
          <a:lstStyle/>
          <a:p>
            <a:r>
              <a:rPr lang="zh-CN" altLang="en-US" b="1" dirty="0"/>
              <a:t>（</a:t>
            </a:r>
            <a:r>
              <a:rPr lang="en-US" altLang="zh-CN" b="1" dirty="0"/>
              <a:t>2</a:t>
            </a:r>
            <a:r>
              <a:rPr lang="zh-CN" altLang="en-US" b="1" dirty="0"/>
              <a:t>）</a:t>
            </a:r>
            <a:r>
              <a:rPr lang="en-US" altLang="zh-CN" b="1" dirty="0"/>
              <a:t>UML</a:t>
            </a:r>
            <a:r>
              <a:rPr lang="zh-CN" altLang="en-US" b="1" dirty="0"/>
              <a:t>组成</a:t>
            </a:r>
          </a:p>
        </p:txBody>
      </p:sp>
      <p:sp>
        <p:nvSpPr>
          <p:cNvPr id="4" name="矩形 3"/>
          <p:cNvSpPr/>
          <p:nvPr/>
        </p:nvSpPr>
        <p:spPr>
          <a:xfrm>
            <a:off x="3359696" y="1988840"/>
            <a:ext cx="2664296"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逻辑视图</a:t>
            </a:r>
          </a:p>
        </p:txBody>
      </p:sp>
      <p:sp>
        <p:nvSpPr>
          <p:cNvPr id="5" name="矩形 4"/>
          <p:cNvSpPr/>
          <p:nvPr/>
        </p:nvSpPr>
        <p:spPr>
          <a:xfrm>
            <a:off x="6528048" y="1988840"/>
            <a:ext cx="2664296"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部署视图</a:t>
            </a:r>
          </a:p>
        </p:txBody>
      </p:sp>
      <p:sp>
        <p:nvSpPr>
          <p:cNvPr id="6" name="矩形 5"/>
          <p:cNvSpPr/>
          <p:nvPr/>
        </p:nvSpPr>
        <p:spPr>
          <a:xfrm>
            <a:off x="3359696" y="3717032"/>
            <a:ext cx="2664296"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实现视图</a:t>
            </a:r>
          </a:p>
        </p:txBody>
      </p:sp>
      <p:sp>
        <p:nvSpPr>
          <p:cNvPr id="7" name="矩形 6"/>
          <p:cNvSpPr/>
          <p:nvPr/>
        </p:nvSpPr>
        <p:spPr>
          <a:xfrm>
            <a:off x="6528048" y="3717032"/>
            <a:ext cx="2664296"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进程视图</a:t>
            </a:r>
          </a:p>
        </p:txBody>
      </p:sp>
      <p:sp>
        <p:nvSpPr>
          <p:cNvPr id="8" name="矩形 7"/>
          <p:cNvSpPr/>
          <p:nvPr/>
        </p:nvSpPr>
        <p:spPr>
          <a:xfrm>
            <a:off x="5015880" y="2924944"/>
            <a:ext cx="2664296" cy="129614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用例视图</a:t>
            </a:r>
          </a:p>
        </p:txBody>
      </p:sp>
      <p:sp>
        <p:nvSpPr>
          <p:cNvPr id="9" name="TextBox 8"/>
          <p:cNvSpPr txBox="1"/>
          <p:nvPr/>
        </p:nvSpPr>
        <p:spPr>
          <a:xfrm>
            <a:off x="1919537" y="1268761"/>
            <a:ext cx="2957861" cy="461665"/>
          </a:xfrm>
          <a:prstGeom prst="rect">
            <a:avLst/>
          </a:prstGeom>
          <a:noFill/>
        </p:spPr>
        <p:txBody>
          <a:bodyPr wrap="none" rtlCol="0">
            <a:spAutoFit/>
          </a:bodyPr>
          <a:lstStyle/>
          <a:p>
            <a:r>
              <a:rPr lang="en-US" altLang="zh-CN" sz="2400" b="1" dirty="0"/>
              <a:t>5</a:t>
            </a:r>
            <a:r>
              <a:rPr lang="zh-CN" altLang="en-US" sz="2400" b="1" dirty="0"/>
              <a:t>种视图，</a:t>
            </a:r>
            <a:r>
              <a:rPr lang="en-US" altLang="zh-CN" sz="2400" b="1" dirty="0"/>
              <a:t>9</a:t>
            </a:r>
            <a:r>
              <a:rPr lang="zh-CN" altLang="en-US" sz="2400" b="1" dirty="0"/>
              <a:t>种基本图</a:t>
            </a:r>
          </a:p>
        </p:txBody>
      </p:sp>
      <p:sp>
        <p:nvSpPr>
          <p:cNvPr id="10" name="TextBox 9"/>
          <p:cNvSpPr txBox="1"/>
          <p:nvPr/>
        </p:nvSpPr>
        <p:spPr>
          <a:xfrm>
            <a:off x="1847529" y="5157192"/>
            <a:ext cx="3877985" cy="1569660"/>
          </a:xfrm>
          <a:prstGeom prst="rect">
            <a:avLst/>
          </a:prstGeom>
          <a:noFill/>
          <a:ln>
            <a:solidFill>
              <a:schemeClr val="accent2"/>
            </a:solidFill>
          </a:ln>
        </p:spPr>
        <p:txBody>
          <a:bodyPr wrap="none" rtlCol="0">
            <a:spAutoFit/>
          </a:bodyPr>
          <a:lstStyle/>
          <a:p>
            <a:r>
              <a:rPr lang="zh-CN" altLang="en-US" sz="2400" dirty="0"/>
              <a:t>模型元素包括事物和关系</a:t>
            </a:r>
            <a:endParaRPr lang="en-US" altLang="zh-CN" sz="2400" dirty="0"/>
          </a:p>
          <a:p>
            <a:r>
              <a:rPr lang="zh-CN" altLang="en-US" sz="2400" dirty="0"/>
              <a:t>结构事物：类、接口、协作</a:t>
            </a:r>
            <a:endParaRPr lang="en-US" altLang="zh-CN" sz="2400" dirty="0"/>
          </a:p>
          <a:p>
            <a:r>
              <a:rPr lang="zh-CN" altLang="en-US" sz="2400" dirty="0"/>
              <a:t>行为事物：交互图、状态图</a:t>
            </a:r>
            <a:endParaRPr lang="en-US" altLang="zh-CN" sz="2400" dirty="0"/>
          </a:p>
          <a:p>
            <a:r>
              <a:rPr lang="zh-CN" altLang="en-US" sz="2400" dirty="0"/>
              <a:t>分组事物：包、注释</a:t>
            </a:r>
          </a:p>
        </p:txBody>
      </p:sp>
      <p:sp>
        <p:nvSpPr>
          <p:cNvPr id="11" name="TextBox 10"/>
          <p:cNvSpPr txBox="1"/>
          <p:nvPr/>
        </p:nvSpPr>
        <p:spPr>
          <a:xfrm>
            <a:off x="6096000" y="5157193"/>
            <a:ext cx="4493538" cy="830997"/>
          </a:xfrm>
          <a:prstGeom prst="rect">
            <a:avLst/>
          </a:prstGeom>
          <a:noFill/>
        </p:spPr>
        <p:txBody>
          <a:bodyPr wrap="none" rtlCol="0">
            <a:spAutoFit/>
          </a:bodyPr>
          <a:lstStyle/>
          <a:p>
            <a:r>
              <a:rPr lang="zh-CN" altLang="en-US" sz="2400" dirty="0"/>
              <a:t>关系：</a:t>
            </a:r>
            <a:endParaRPr lang="en-US" altLang="zh-CN" sz="2400" dirty="0"/>
          </a:p>
          <a:p>
            <a:r>
              <a:rPr lang="zh-CN" altLang="en-US" sz="2400" dirty="0"/>
              <a:t>关联关系、依赖关系、泛化关系</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用例视图</a:t>
            </a:r>
          </a:p>
        </p:txBody>
      </p:sp>
      <p:sp>
        <p:nvSpPr>
          <p:cNvPr id="3" name="内容占位符 2"/>
          <p:cNvSpPr>
            <a:spLocks noGrp="1"/>
          </p:cNvSpPr>
          <p:nvPr>
            <p:ph idx="1"/>
          </p:nvPr>
        </p:nvSpPr>
        <p:spPr>
          <a:xfrm>
            <a:off x="1127448" y="1988840"/>
            <a:ext cx="9937104" cy="4525963"/>
          </a:xfrm>
          <a:ln w="38100">
            <a:solidFill>
              <a:schemeClr val="accent3">
                <a:lumMod val="50000"/>
              </a:schemeClr>
            </a:solidFill>
            <a:prstDash val="dash"/>
          </a:ln>
        </p:spPr>
        <p:txBody>
          <a:bodyPr/>
          <a:lstStyle/>
          <a:p>
            <a:pPr>
              <a:lnSpc>
                <a:spcPct val="200000"/>
              </a:lnSpc>
            </a:pPr>
            <a:r>
              <a:rPr lang="zh-CN" altLang="en-US" b="1" dirty="0"/>
              <a:t>使用者：最终用户、设计人员、分析人员和测试人员</a:t>
            </a:r>
            <a:endParaRPr lang="en-US" altLang="zh-CN" b="1" dirty="0"/>
          </a:p>
          <a:p>
            <a:pPr>
              <a:lnSpc>
                <a:spcPct val="200000"/>
              </a:lnSpc>
            </a:pPr>
            <a:r>
              <a:rPr lang="zh-CN" altLang="en-US" b="1" dirty="0"/>
              <a:t>从用户角度描述系统应具有的功能，由用例图组成</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91544" y="0"/>
            <a:ext cx="8229600" cy="908720"/>
          </a:xfrm>
        </p:spPr>
        <p:txBody>
          <a:bodyPr/>
          <a:lstStyle/>
          <a:p>
            <a:r>
              <a:rPr lang="zh-CN" altLang="en-US" b="1" dirty="0"/>
              <a:t>学习流程</a:t>
            </a:r>
          </a:p>
        </p:txBody>
      </p:sp>
      <p:sp>
        <p:nvSpPr>
          <p:cNvPr id="4" name="矩形 3"/>
          <p:cNvSpPr/>
          <p:nvPr/>
        </p:nvSpPr>
        <p:spPr>
          <a:xfrm>
            <a:off x="4439816" y="836712"/>
            <a:ext cx="3312368"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需求开发实训项目启动</a:t>
            </a:r>
          </a:p>
        </p:txBody>
      </p:sp>
      <p:sp>
        <p:nvSpPr>
          <p:cNvPr id="5" name="矩形 4"/>
          <p:cNvSpPr/>
          <p:nvPr/>
        </p:nvSpPr>
        <p:spPr>
          <a:xfrm>
            <a:off x="2711624" y="1628800"/>
            <a:ext cx="2304256"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整理业务调研报告</a:t>
            </a:r>
          </a:p>
        </p:txBody>
      </p:sp>
      <p:sp>
        <p:nvSpPr>
          <p:cNvPr id="6" name="矩形 5"/>
          <p:cNvSpPr/>
          <p:nvPr/>
        </p:nvSpPr>
        <p:spPr>
          <a:xfrm>
            <a:off x="6096000" y="1628800"/>
            <a:ext cx="2304256" cy="50405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UML</a:t>
            </a:r>
            <a:r>
              <a:rPr lang="zh-CN" altLang="en-US" dirty="0">
                <a:solidFill>
                  <a:srgbClr val="FF0000"/>
                </a:solidFill>
              </a:rPr>
              <a:t>概述</a:t>
            </a:r>
          </a:p>
        </p:txBody>
      </p:sp>
      <p:sp>
        <p:nvSpPr>
          <p:cNvPr id="7" name="矩形 6"/>
          <p:cNvSpPr/>
          <p:nvPr/>
        </p:nvSpPr>
        <p:spPr>
          <a:xfrm>
            <a:off x="6096000" y="2348880"/>
            <a:ext cx="2304256" cy="50405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Rose</a:t>
            </a:r>
            <a:r>
              <a:rPr lang="zh-CN" altLang="en-US" dirty="0">
                <a:solidFill>
                  <a:srgbClr val="FF0000"/>
                </a:solidFill>
              </a:rPr>
              <a:t>概述</a:t>
            </a:r>
          </a:p>
        </p:txBody>
      </p:sp>
      <p:sp>
        <p:nvSpPr>
          <p:cNvPr id="8" name="矩形 7"/>
          <p:cNvSpPr/>
          <p:nvPr/>
        </p:nvSpPr>
        <p:spPr>
          <a:xfrm>
            <a:off x="4223792" y="3068960"/>
            <a:ext cx="3528392"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解读业务调研报告、规划用例图</a:t>
            </a:r>
          </a:p>
        </p:txBody>
      </p:sp>
      <p:sp>
        <p:nvSpPr>
          <p:cNvPr id="9" name="矩形 8"/>
          <p:cNvSpPr/>
          <p:nvPr/>
        </p:nvSpPr>
        <p:spPr>
          <a:xfrm>
            <a:off x="4223792" y="3789040"/>
            <a:ext cx="3672408"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解读业务调研报告、设计用例描述</a:t>
            </a:r>
          </a:p>
        </p:txBody>
      </p:sp>
      <p:sp>
        <p:nvSpPr>
          <p:cNvPr id="10" name="矩形 9"/>
          <p:cNvSpPr/>
          <p:nvPr/>
        </p:nvSpPr>
        <p:spPr>
          <a:xfrm>
            <a:off x="4223792" y="4509120"/>
            <a:ext cx="3672408"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解读业务调研报告、设计用例关系</a:t>
            </a:r>
          </a:p>
        </p:txBody>
      </p:sp>
      <p:sp>
        <p:nvSpPr>
          <p:cNvPr id="11" name="矩形 10"/>
          <p:cNvSpPr/>
          <p:nvPr/>
        </p:nvSpPr>
        <p:spPr>
          <a:xfrm>
            <a:off x="1524000" y="3789040"/>
            <a:ext cx="2304256"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编写数据字典</a:t>
            </a:r>
          </a:p>
        </p:txBody>
      </p:sp>
      <p:sp>
        <p:nvSpPr>
          <p:cNvPr id="12" name="矩形 11"/>
          <p:cNvSpPr/>
          <p:nvPr/>
        </p:nvSpPr>
        <p:spPr>
          <a:xfrm>
            <a:off x="4223792" y="5373216"/>
            <a:ext cx="3672408"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解读业务调研报告、设计领域类图</a:t>
            </a:r>
          </a:p>
        </p:txBody>
      </p:sp>
      <p:sp>
        <p:nvSpPr>
          <p:cNvPr id="13" name="矩形 12"/>
          <p:cNvSpPr/>
          <p:nvPr/>
        </p:nvSpPr>
        <p:spPr>
          <a:xfrm>
            <a:off x="6456040" y="6165304"/>
            <a:ext cx="3888432"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解读业务调研报告、分析非功能需求</a:t>
            </a:r>
          </a:p>
        </p:txBody>
      </p:sp>
      <p:sp>
        <p:nvSpPr>
          <p:cNvPr id="14" name="矩形 13"/>
          <p:cNvSpPr/>
          <p:nvPr/>
        </p:nvSpPr>
        <p:spPr>
          <a:xfrm>
            <a:off x="2135560" y="6165304"/>
            <a:ext cx="3888432"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编写需求分析报告</a:t>
            </a:r>
          </a:p>
        </p:txBody>
      </p:sp>
      <p:cxnSp>
        <p:nvCxnSpPr>
          <p:cNvPr id="16" name="肘形连接符 15"/>
          <p:cNvCxnSpPr>
            <a:stCxn id="4" idx="2"/>
            <a:endCxn id="5" idx="0"/>
          </p:cNvCxnSpPr>
          <p:nvPr/>
        </p:nvCxnSpPr>
        <p:spPr>
          <a:xfrm rot="5400000">
            <a:off x="4835860" y="368660"/>
            <a:ext cx="288032" cy="223224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4" idx="2"/>
            <a:endCxn id="6" idx="0"/>
          </p:cNvCxnSpPr>
          <p:nvPr/>
        </p:nvCxnSpPr>
        <p:spPr>
          <a:xfrm rot="16200000" flipH="1">
            <a:off x="6528048" y="908720"/>
            <a:ext cx="288032" cy="115212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6" idx="2"/>
            <a:endCxn id="7" idx="0"/>
          </p:cNvCxnSpPr>
          <p:nvPr/>
        </p:nvCxnSpPr>
        <p:spPr>
          <a:xfrm rot="5400000">
            <a:off x="7140116" y="2240868"/>
            <a:ext cx="216024" cy="127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7" idx="2"/>
            <a:endCxn id="8" idx="0"/>
          </p:cNvCxnSpPr>
          <p:nvPr/>
        </p:nvCxnSpPr>
        <p:spPr>
          <a:xfrm rot="5400000">
            <a:off x="6510046" y="2330878"/>
            <a:ext cx="216024" cy="126014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8" idx="2"/>
            <a:endCxn id="9" idx="0"/>
          </p:cNvCxnSpPr>
          <p:nvPr/>
        </p:nvCxnSpPr>
        <p:spPr>
          <a:xfrm rot="16200000" flipH="1">
            <a:off x="5915980" y="3645024"/>
            <a:ext cx="216024" cy="7200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9" idx="2"/>
            <a:endCxn id="10" idx="0"/>
          </p:cNvCxnSpPr>
          <p:nvPr/>
        </p:nvCxnSpPr>
        <p:spPr>
          <a:xfrm rot="5400000">
            <a:off x="5951984" y="4401108"/>
            <a:ext cx="216024" cy="127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10" idx="2"/>
            <a:endCxn id="12" idx="0"/>
          </p:cNvCxnSpPr>
          <p:nvPr/>
        </p:nvCxnSpPr>
        <p:spPr>
          <a:xfrm rot="5400000">
            <a:off x="5879976" y="5193196"/>
            <a:ext cx="360040" cy="127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stCxn id="5" idx="2"/>
            <a:endCxn id="8" idx="0"/>
          </p:cNvCxnSpPr>
          <p:nvPr/>
        </p:nvCxnSpPr>
        <p:spPr>
          <a:xfrm rot="16200000" flipH="1">
            <a:off x="4457818" y="1538790"/>
            <a:ext cx="936104" cy="2124236"/>
          </a:xfrm>
          <a:prstGeom prst="bentConnector3">
            <a:avLst>
              <a:gd name="adj1" fmla="val 8805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肘形连接符 34"/>
          <p:cNvCxnSpPr>
            <a:stCxn id="5" idx="2"/>
            <a:endCxn id="11" idx="0"/>
          </p:cNvCxnSpPr>
          <p:nvPr/>
        </p:nvCxnSpPr>
        <p:spPr>
          <a:xfrm rot="5400000">
            <a:off x="2441848" y="2367136"/>
            <a:ext cx="1656184" cy="118762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1" idx="2"/>
            <a:endCxn id="12" idx="0"/>
          </p:cNvCxnSpPr>
          <p:nvPr/>
        </p:nvCxnSpPr>
        <p:spPr>
          <a:xfrm rot="16200000" flipH="1">
            <a:off x="3828002" y="3141222"/>
            <a:ext cx="1080120" cy="3383868"/>
          </a:xfrm>
          <a:prstGeom prst="bentConnector3">
            <a:avLst>
              <a:gd name="adj1" fmla="val 79685"/>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12" idx="2"/>
            <a:endCxn id="13" idx="0"/>
          </p:cNvCxnSpPr>
          <p:nvPr/>
        </p:nvCxnSpPr>
        <p:spPr>
          <a:xfrm rot="16200000" flipH="1">
            <a:off x="7086110" y="4851158"/>
            <a:ext cx="288032" cy="234026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肘形连接符 42"/>
          <p:cNvCxnSpPr>
            <a:stCxn id="13" idx="1"/>
            <a:endCxn id="14" idx="3"/>
          </p:cNvCxnSpPr>
          <p:nvPr/>
        </p:nvCxnSpPr>
        <p:spPr>
          <a:xfrm rot="10800000">
            <a:off x="6023992" y="6417332"/>
            <a:ext cx="432048" cy="127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逻辑视图</a:t>
            </a:r>
          </a:p>
        </p:txBody>
      </p:sp>
      <p:sp>
        <p:nvSpPr>
          <p:cNvPr id="3" name="内容占位符 2"/>
          <p:cNvSpPr>
            <a:spLocks noGrp="1"/>
          </p:cNvSpPr>
          <p:nvPr>
            <p:ph idx="1"/>
          </p:nvPr>
        </p:nvSpPr>
        <p:spPr>
          <a:ln w="57150">
            <a:solidFill>
              <a:schemeClr val="accent3">
                <a:lumMod val="50000"/>
              </a:schemeClr>
            </a:solidFill>
            <a:prstDash val="sysDash"/>
          </a:ln>
        </p:spPr>
        <p:txBody>
          <a:bodyPr/>
          <a:lstStyle/>
          <a:p>
            <a:pPr>
              <a:lnSpc>
                <a:spcPct val="200000"/>
              </a:lnSpc>
            </a:pPr>
            <a:r>
              <a:rPr lang="zh-CN" altLang="en-US" b="1" dirty="0"/>
              <a:t>使用者：设计人员、开发人员</a:t>
            </a:r>
            <a:endParaRPr lang="en-US" altLang="zh-CN" b="1" dirty="0"/>
          </a:p>
          <a:p>
            <a:pPr>
              <a:lnSpc>
                <a:spcPct val="200000"/>
              </a:lnSpc>
            </a:pPr>
            <a:r>
              <a:rPr lang="zh-CN" altLang="en-US" b="1" dirty="0"/>
              <a:t>静态结构：系统的类、对象及其关系，由类图和对象图组成；</a:t>
            </a:r>
            <a:endParaRPr lang="en-US" altLang="zh-CN" b="1" dirty="0"/>
          </a:p>
          <a:p>
            <a:pPr>
              <a:lnSpc>
                <a:spcPct val="200000"/>
              </a:lnSpc>
            </a:pPr>
            <a:r>
              <a:rPr lang="zh-CN" altLang="en-US" b="1" dirty="0"/>
              <a:t>动态行为：时序图、协作图、状态图和活动图</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组件视图</a:t>
            </a:r>
          </a:p>
        </p:txBody>
      </p:sp>
      <p:sp>
        <p:nvSpPr>
          <p:cNvPr id="3" name="内容占位符 2"/>
          <p:cNvSpPr>
            <a:spLocks noGrp="1"/>
          </p:cNvSpPr>
          <p:nvPr>
            <p:ph idx="1"/>
          </p:nvPr>
        </p:nvSpPr>
        <p:spPr>
          <a:ln w="38100">
            <a:solidFill>
              <a:schemeClr val="accent3">
                <a:lumMod val="50000"/>
              </a:schemeClr>
            </a:solidFill>
            <a:prstDash val="dash"/>
          </a:ln>
        </p:spPr>
        <p:txBody>
          <a:bodyPr/>
          <a:lstStyle/>
          <a:p>
            <a:pPr>
              <a:lnSpc>
                <a:spcPct val="200000"/>
              </a:lnSpc>
            </a:pPr>
            <a:r>
              <a:rPr lang="zh-CN" altLang="en-US" b="1" dirty="0"/>
              <a:t>使用者：设计人员、开发人员</a:t>
            </a:r>
            <a:endParaRPr lang="en-US" altLang="zh-CN" b="1" dirty="0"/>
          </a:p>
          <a:p>
            <a:pPr>
              <a:lnSpc>
                <a:spcPct val="200000"/>
              </a:lnSpc>
            </a:pPr>
            <a:r>
              <a:rPr lang="zh-CN" altLang="en-US" b="1" dirty="0"/>
              <a:t>组件视图：描述了模块和它们之间的依赖关系，体现了系统实现的结构和行为特征。</a:t>
            </a:r>
            <a:endParaRPr lang="en-US" altLang="zh-CN" b="1" dirty="0"/>
          </a:p>
          <a:p>
            <a:pPr>
              <a:lnSpc>
                <a:spcPct val="200000"/>
              </a:lnSpc>
            </a:pPr>
            <a:r>
              <a:rPr lang="zh-CN" altLang="en-US" b="1" dirty="0"/>
              <a:t>组件图：组件、组件之间的依赖关系</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进程视图</a:t>
            </a:r>
          </a:p>
        </p:txBody>
      </p:sp>
      <p:sp>
        <p:nvSpPr>
          <p:cNvPr id="3" name="内容占位符 2"/>
          <p:cNvSpPr>
            <a:spLocks noGrp="1"/>
          </p:cNvSpPr>
          <p:nvPr>
            <p:ph idx="1"/>
          </p:nvPr>
        </p:nvSpPr>
        <p:spPr>
          <a:ln w="38100">
            <a:solidFill>
              <a:schemeClr val="accent3">
                <a:lumMod val="50000"/>
              </a:schemeClr>
            </a:solidFill>
            <a:prstDash val="dash"/>
          </a:ln>
        </p:spPr>
        <p:txBody>
          <a:bodyPr>
            <a:normAutofit fontScale="92500" lnSpcReduction="20000"/>
          </a:bodyPr>
          <a:lstStyle/>
          <a:p>
            <a:pPr>
              <a:lnSpc>
                <a:spcPct val="200000"/>
              </a:lnSpc>
            </a:pPr>
            <a:r>
              <a:rPr lang="zh-CN" altLang="en-US" b="1" dirty="0"/>
              <a:t>使用者：集成人员、开发人员</a:t>
            </a:r>
            <a:endParaRPr lang="en-US" altLang="zh-CN" b="1" dirty="0"/>
          </a:p>
          <a:p>
            <a:pPr>
              <a:lnSpc>
                <a:spcPct val="200000"/>
              </a:lnSpc>
            </a:pPr>
            <a:r>
              <a:rPr lang="zh-CN" altLang="en-US" b="1" dirty="0"/>
              <a:t>进程视图：描述系统处理性能相关的元素，包括可伸缩性、吞吐量、基本事件性能。</a:t>
            </a:r>
            <a:endParaRPr lang="en-US" altLang="zh-CN" b="1" dirty="0"/>
          </a:p>
          <a:p>
            <a:pPr>
              <a:lnSpc>
                <a:spcPct val="200000"/>
              </a:lnSpc>
            </a:pPr>
            <a:r>
              <a:rPr lang="zh-CN" altLang="en-US" b="1" dirty="0"/>
              <a:t>进程视图：状态机、交互图、活动图和实现图（交互图和部署图）</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部署视图</a:t>
            </a:r>
          </a:p>
        </p:txBody>
      </p:sp>
      <p:sp>
        <p:nvSpPr>
          <p:cNvPr id="3" name="内容占位符 2"/>
          <p:cNvSpPr>
            <a:spLocks noGrp="1"/>
          </p:cNvSpPr>
          <p:nvPr>
            <p:ph idx="1"/>
          </p:nvPr>
        </p:nvSpPr>
        <p:spPr>
          <a:ln w="38100">
            <a:solidFill>
              <a:schemeClr val="accent3">
                <a:lumMod val="50000"/>
              </a:schemeClr>
            </a:solidFill>
            <a:prstDash val="dash"/>
          </a:ln>
        </p:spPr>
        <p:txBody>
          <a:bodyPr/>
          <a:lstStyle/>
          <a:p>
            <a:pPr>
              <a:lnSpc>
                <a:spcPct val="200000"/>
              </a:lnSpc>
            </a:pPr>
            <a:r>
              <a:rPr lang="zh-CN" altLang="en-US" b="1" dirty="0"/>
              <a:t>使用者：集成人员、开发人员和测试人员</a:t>
            </a:r>
            <a:endParaRPr lang="en-US" altLang="zh-CN" b="1" dirty="0"/>
          </a:p>
          <a:p>
            <a:pPr>
              <a:lnSpc>
                <a:spcPct val="200000"/>
              </a:lnSpc>
            </a:pPr>
            <a:r>
              <a:rPr lang="zh-CN" altLang="en-US" b="1" dirty="0"/>
              <a:t>部署图：描述物理系统的硬件拓扑结构及各种软件模块和构件结构。</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96688" y="0"/>
            <a:ext cx="12288688" cy="6858000"/>
          </a:xfrm>
          <a:prstGeom prst="rect">
            <a:avLst/>
          </a:prstGeom>
        </p:spPr>
      </p:pic>
    </p:spTree>
    <p:extLst>
      <p:ext uri="{BB962C8B-B14F-4D97-AF65-F5344CB8AC3E}">
        <p14:creationId xmlns:p14="http://schemas.microsoft.com/office/powerpoint/2010/main" val="17733378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用例图（</a:t>
            </a:r>
            <a:r>
              <a:rPr lang="en-US" altLang="zh-CN" dirty="0"/>
              <a:t>use case diagram</a:t>
            </a:r>
            <a:r>
              <a:rPr lang="zh-CN" altLang="en-US" dirty="0"/>
              <a:t>）</a:t>
            </a:r>
          </a:p>
        </p:txBody>
      </p:sp>
      <p:sp>
        <p:nvSpPr>
          <p:cNvPr id="3" name="内容占位符 2"/>
          <p:cNvSpPr>
            <a:spLocks noGrp="1"/>
          </p:cNvSpPr>
          <p:nvPr>
            <p:ph idx="1"/>
          </p:nvPr>
        </p:nvSpPr>
        <p:spPr/>
        <p:txBody>
          <a:bodyPr/>
          <a:lstStyle/>
          <a:p>
            <a:r>
              <a:rPr lang="zh-CN" altLang="en-US" b="1" dirty="0">
                <a:solidFill>
                  <a:srgbClr val="C00000"/>
                </a:solidFill>
                <a:latin typeface="楷体" pitchFamily="49" charset="-122"/>
                <a:ea typeface="楷体" pitchFamily="49" charset="-122"/>
              </a:rPr>
              <a:t>用例，关系，参与者</a:t>
            </a:r>
            <a:endParaRPr lang="en-US" altLang="zh-CN" b="1" dirty="0">
              <a:solidFill>
                <a:srgbClr val="C00000"/>
              </a:solidFill>
              <a:latin typeface="楷体" pitchFamily="49" charset="-122"/>
              <a:ea typeface="楷体" pitchFamily="49" charset="-122"/>
            </a:endParaRPr>
          </a:p>
          <a:p>
            <a:r>
              <a:rPr lang="zh-CN" altLang="en-US" b="1" dirty="0">
                <a:solidFill>
                  <a:srgbClr val="C00000"/>
                </a:solidFill>
                <a:latin typeface="楷体" pitchFamily="49" charset="-122"/>
                <a:ea typeface="楷体" pitchFamily="49" charset="-122"/>
              </a:rPr>
              <a:t>用例</a:t>
            </a:r>
            <a:r>
              <a:rPr lang="zh-CN" altLang="en-US" b="1" dirty="0">
                <a:latin typeface="楷体" pitchFamily="49" charset="-122"/>
                <a:ea typeface="楷体" pitchFamily="49" charset="-122"/>
              </a:rPr>
              <a:t>：功能单元，在需求报告中提取动词或动名词</a:t>
            </a:r>
            <a:endParaRPr lang="en-US" altLang="zh-CN" b="1" dirty="0">
              <a:latin typeface="楷体" pitchFamily="49" charset="-122"/>
              <a:ea typeface="楷体" pitchFamily="49" charset="-122"/>
            </a:endParaRPr>
          </a:p>
          <a:p>
            <a:r>
              <a:rPr lang="zh-CN" altLang="en-US" b="1" dirty="0">
                <a:solidFill>
                  <a:srgbClr val="C00000"/>
                </a:solidFill>
                <a:latin typeface="楷体" pitchFamily="49" charset="-122"/>
                <a:ea typeface="楷体" pitchFamily="49" charset="-122"/>
              </a:rPr>
              <a:t>参与者</a:t>
            </a:r>
            <a:r>
              <a:rPr lang="zh-CN" altLang="en-US" b="1" dirty="0">
                <a:latin typeface="楷体" pitchFamily="49" charset="-122"/>
                <a:ea typeface="楷体" pitchFamily="49" charset="-122"/>
              </a:rPr>
              <a:t>：直接与系统交互的功能单元，用户或系统</a:t>
            </a:r>
            <a:endParaRPr lang="en-US" altLang="zh-CN" b="1" dirty="0">
              <a:latin typeface="楷体" pitchFamily="49" charset="-122"/>
              <a:ea typeface="楷体" pitchFamily="49" charset="-122"/>
            </a:endParaRPr>
          </a:p>
          <a:p>
            <a:r>
              <a:rPr lang="zh-CN" altLang="en-US" b="1" dirty="0">
                <a:solidFill>
                  <a:srgbClr val="C00000"/>
                </a:solidFill>
                <a:latin typeface="楷体" pitchFamily="49" charset="-122"/>
                <a:ea typeface="楷体" pitchFamily="49" charset="-122"/>
              </a:rPr>
              <a:t>关系</a:t>
            </a:r>
            <a:r>
              <a:rPr lang="zh-CN" altLang="en-US" b="1" dirty="0">
                <a:latin typeface="楷体" pitchFamily="49" charset="-122"/>
                <a:ea typeface="楷体" pitchFamily="49" charset="-122"/>
              </a:rPr>
              <a:t>：关联关系，包含关系，扩展关系，泛化关系</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用例图一般模型</a:t>
            </a:r>
          </a:p>
        </p:txBody>
      </p:sp>
      <p:pic>
        <p:nvPicPr>
          <p:cNvPr id="2050" name="Picture 2"/>
          <p:cNvPicPr>
            <a:picLocks noGrp="1" noChangeAspect="1" noChangeArrowheads="1"/>
          </p:cNvPicPr>
          <p:nvPr>
            <p:ph idx="1"/>
          </p:nvPr>
        </p:nvPicPr>
        <p:blipFill>
          <a:blip r:embed="rId2" cstate="print"/>
          <a:srcRect/>
          <a:stretch>
            <a:fillRect/>
          </a:stretch>
        </p:blipFill>
        <p:spPr bwMode="auto">
          <a:xfrm>
            <a:off x="0" y="1340768"/>
            <a:ext cx="4151784" cy="2448272"/>
          </a:xfrm>
          <a:prstGeom prst="rect">
            <a:avLst/>
          </a:prstGeom>
          <a:noFill/>
          <a:ln w="9525">
            <a:noFill/>
            <a:miter lim="800000"/>
            <a:headEnd/>
            <a:tailEnd/>
          </a:ln>
        </p:spPr>
      </p:pic>
      <p:pic>
        <p:nvPicPr>
          <p:cNvPr id="4" name="图片 3"/>
          <p:cNvPicPr>
            <a:picLocks noChangeAspect="1"/>
          </p:cNvPicPr>
          <p:nvPr/>
        </p:nvPicPr>
        <p:blipFill>
          <a:blip r:embed="rId3"/>
          <a:stretch>
            <a:fillRect/>
          </a:stretch>
        </p:blipFill>
        <p:spPr>
          <a:xfrm>
            <a:off x="4413458" y="1700808"/>
            <a:ext cx="7659206" cy="5144882"/>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类图（</a:t>
            </a:r>
            <a:r>
              <a:rPr lang="en-US" altLang="zh-CN" dirty="0"/>
              <a:t>class diagram</a:t>
            </a:r>
            <a:r>
              <a:rPr lang="zh-CN" altLang="en-US" dirty="0"/>
              <a:t>）</a:t>
            </a:r>
          </a:p>
        </p:txBody>
      </p:sp>
      <p:sp>
        <p:nvSpPr>
          <p:cNvPr id="3" name="内容占位符 2"/>
          <p:cNvSpPr>
            <a:spLocks noGrp="1"/>
          </p:cNvSpPr>
          <p:nvPr>
            <p:ph idx="1"/>
          </p:nvPr>
        </p:nvSpPr>
        <p:spPr/>
        <p:txBody>
          <a:bodyPr/>
          <a:lstStyle/>
          <a:p>
            <a:r>
              <a:rPr lang="zh-CN" altLang="en-US" dirty="0"/>
              <a:t>类图：描述的是类、接口、协作及关系</a:t>
            </a:r>
            <a:endParaRPr lang="en-US" altLang="zh-CN" dirty="0"/>
          </a:p>
          <a:p>
            <a:r>
              <a:rPr lang="zh-CN" altLang="en-US" dirty="0"/>
              <a:t>关系：依赖关系、泛化关系、关联关系、实现关系</a:t>
            </a:r>
          </a:p>
        </p:txBody>
      </p:sp>
      <p:pic>
        <p:nvPicPr>
          <p:cNvPr id="3074" name="Picture 2"/>
          <p:cNvPicPr>
            <a:picLocks noChangeAspect="1" noChangeArrowheads="1"/>
          </p:cNvPicPr>
          <p:nvPr/>
        </p:nvPicPr>
        <p:blipFill>
          <a:blip r:embed="rId2" cstate="print"/>
          <a:srcRect/>
          <a:stretch>
            <a:fillRect/>
          </a:stretch>
        </p:blipFill>
        <p:spPr bwMode="auto">
          <a:xfrm>
            <a:off x="597057" y="3429000"/>
            <a:ext cx="2520280" cy="2124534"/>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647728" y="3645024"/>
            <a:ext cx="1800200" cy="1512668"/>
          </a:xfrm>
          <a:prstGeom prst="rect">
            <a:avLst/>
          </a:prstGeom>
          <a:noFill/>
          <a:ln w="9525">
            <a:noFill/>
            <a:miter lim="800000"/>
            <a:headEnd/>
            <a:tailEnd/>
          </a:ln>
        </p:spPr>
      </p:pic>
      <p:pic>
        <p:nvPicPr>
          <p:cNvPr id="4" name="图片 3"/>
          <p:cNvPicPr>
            <a:picLocks noChangeAspect="1"/>
          </p:cNvPicPr>
          <p:nvPr/>
        </p:nvPicPr>
        <p:blipFill>
          <a:blip r:embed="rId4"/>
          <a:stretch>
            <a:fillRect/>
          </a:stretch>
        </p:blipFill>
        <p:spPr>
          <a:xfrm>
            <a:off x="3647728" y="181462"/>
            <a:ext cx="8491347" cy="66403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对象图（</a:t>
            </a:r>
            <a:r>
              <a:rPr lang="en-US" altLang="zh-CN" dirty="0"/>
              <a:t>object diagram</a:t>
            </a:r>
            <a:r>
              <a:rPr lang="zh-CN" altLang="en-US" dirty="0"/>
              <a:t>）</a:t>
            </a:r>
          </a:p>
        </p:txBody>
      </p:sp>
      <p:sp>
        <p:nvSpPr>
          <p:cNvPr id="3" name="内容占位符 2"/>
          <p:cNvSpPr>
            <a:spLocks noGrp="1"/>
          </p:cNvSpPr>
          <p:nvPr>
            <p:ph idx="1"/>
          </p:nvPr>
        </p:nvSpPr>
        <p:spPr/>
        <p:txBody>
          <a:bodyPr/>
          <a:lstStyle/>
          <a:p>
            <a:r>
              <a:rPr lang="zh-CN" altLang="en-US" dirty="0"/>
              <a:t>类图的实例，对象图只有属性和名称。</a:t>
            </a:r>
            <a:endParaRPr lang="en-US" altLang="zh-CN" dirty="0"/>
          </a:p>
          <a:p>
            <a:r>
              <a:rPr lang="zh-CN" altLang="en-US" dirty="0"/>
              <a:t>对象名：类名</a:t>
            </a:r>
            <a:endParaRPr lang="en-US" altLang="zh-CN" dirty="0"/>
          </a:p>
          <a:p>
            <a:endParaRPr lang="zh-CN" altLang="en-US" dirty="0"/>
          </a:p>
        </p:txBody>
      </p:sp>
      <p:pic>
        <p:nvPicPr>
          <p:cNvPr id="4098" name="Picture 2"/>
          <p:cNvPicPr>
            <a:picLocks noChangeAspect="1" noChangeArrowheads="1"/>
          </p:cNvPicPr>
          <p:nvPr/>
        </p:nvPicPr>
        <p:blipFill>
          <a:blip r:embed="rId2" cstate="print"/>
          <a:srcRect/>
          <a:stretch>
            <a:fillRect/>
          </a:stretch>
        </p:blipFill>
        <p:spPr bwMode="auto">
          <a:xfrm>
            <a:off x="911424" y="2996952"/>
            <a:ext cx="2641949" cy="2016224"/>
          </a:xfrm>
          <a:prstGeom prst="rect">
            <a:avLst/>
          </a:prstGeom>
          <a:noFill/>
          <a:ln w="9525">
            <a:noFill/>
            <a:miter lim="800000"/>
            <a:headEnd/>
            <a:tailEnd/>
          </a:ln>
        </p:spPr>
      </p:pic>
      <p:pic>
        <p:nvPicPr>
          <p:cNvPr id="4" name="图片 3"/>
          <p:cNvPicPr>
            <a:picLocks noChangeAspect="1"/>
          </p:cNvPicPr>
          <p:nvPr/>
        </p:nvPicPr>
        <p:blipFill>
          <a:blip r:embed="rId3"/>
          <a:stretch>
            <a:fillRect/>
          </a:stretch>
        </p:blipFill>
        <p:spPr>
          <a:xfrm>
            <a:off x="4655840" y="3140968"/>
            <a:ext cx="6611049" cy="1950802"/>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组件图（</a:t>
            </a:r>
            <a:r>
              <a:rPr lang="en-US" altLang="zh-CN" dirty="0"/>
              <a:t>Component diagram</a:t>
            </a:r>
            <a:r>
              <a:rPr lang="zh-CN" altLang="en-US" dirty="0"/>
              <a:t>）</a:t>
            </a:r>
          </a:p>
        </p:txBody>
      </p:sp>
      <p:sp>
        <p:nvSpPr>
          <p:cNvPr id="3" name="内容占位符 2"/>
          <p:cNvSpPr>
            <a:spLocks noGrp="1"/>
          </p:cNvSpPr>
          <p:nvPr>
            <p:ph idx="1"/>
          </p:nvPr>
        </p:nvSpPr>
        <p:spPr/>
        <p:txBody>
          <a:bodyPr/>
          <a:lstStyle/>
          <a:p>
            <a:r>
              <a:rPr lang="zh-CN" altLang="en-US" dirty="0"/>
              <a:t>组件图：用来反映代码的物理结构，反映各软件组件之间的编译器和运行时的依赖关系。</a:t>
            </a:r>
            <a:endParaRPr lang="en-US" altLang="zh-CN" dirty="0"/>
          </a:p>
          <a:p>
            <a:endParaRPr lang="zh-CN" altLang="en-US" dirty="0"/>
          </a:p>
        </p:txBody>
      </p:sp>
      <p:pic>
        <p:nvPicPr>
          <p:cNvPr id="5123" name="Picture 3"/>
          <p:cNvPicPr>
            <a:picLocks noChangeAspect="1" noChangeArrowheads="1"/>
          </p:cNvPicPr>
          <p:nvPr/>
        </p:nvPicPr>
        <p:blipFill>
          <a:blip r:embed="rId2" cstate="print"/>
          <a:srcRect/>
          <a:stretch>
            <a:fillRect/>
          </a:stretch>
        </p:blipFill>
        <p:spPr bwMode="auto">
          <a:xfrm>
            <a:off x="627307" y="2996952"/>
            <a:ext cx="1892782" cy="1152128"/>
          </a:xfrm>
          <a:prstGeom prst="rect">
            <a:avLst/>
          </a:prstGeom>
          <a:noFill/>
          <a:ln w="9525">
            <a:noFill/>
            <a:miter lim="800000"/>
            <a:headEnd/>
            <a:tailEnd/>
          </a:ln>
        </p:spPr>
      </p:pic>
      <p:pic>
        <p:nvPicPr>
          <p:cNvPr id="4" name="图片 3"/>
          <p:cNvPicPr>
            <a:picLocks noChangeAspect="1"/>
          </p:cNvPicPr>
          <p:nvPr/>
        </p:nvPicPr>
        <p:blipFill>
          <a:blip r:embed="rId3"/>
          <a:stretch>
            <a:fillRect/>
          </a:stretch>
        </p:blipFill>
        <p:spPr>
          <a:xfrm>
            <a:off x="-136338" y="10245"/>
            <a:ext cx="12464676" cy="68141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第</a:t>
            </a:r>
            <a:r>
              <a:rPr lang="en-US" altLang="zh-CN" b="1" dirty="0"/>
              <a:t>3</a:t>
            </a:r>
            <a:r>
              <a:rPr lang="zh-CN" altLang="en-US" b="1" dirty="0" smtClean="0"/>
              <a:t>章  </a:t>
            </a:r>
            <a:r>
              <a:rPr lang="en-US" altLang="zh-CN" b="1" dirty="0"/>
              <a:t>UML</a:t>
            </a:r>
            <a:r>
              <a:rPr lang="zh-CN" altLang="en-US" b="1" dirty="0"/>
              <a:t>介绍</a:t>
            </a:r>
          </a:p>
        </p:txBody>
      </p:sp>
      <p:sp>
        <p:nvSpPr>
          <p:cNvPr id="3" name="内容占位符 2"/>
          <p:cNvSpPr>
            <a:spLocks noGrp="1"/>
          </p:cNvSpPr>
          <p:nvPr>
            <p:ph idx="1"/>
          </p:nvPr>
        </p:nvSpPr>
        <p:spPr>
          <a:xfrm>
            <a:off x="2855640" y="1556792"/>
            <a:ext cx="6350496" cy="4133055"/>
          </a:xfrm>
          <a:ln w="57150">
            <a:solidFill>
              <a:schemeClr val="accent3">
                <a:lumMod val="50000"/>
              </a:schemeClr>
            </a:solidFill>
            <a:prstDash val="dash"/>
          </a:ln>
        </p:spPr>
        <p:txBody>
          <a:bodyPr>
            <a:normAutofit/>
          </a:bodyPr>
          <a:lstStyle/>
          <a:p>
            <a:pPr>
              <a:lnSpc>
                <a:spcPct val="200000"/>
              </a:lnSpc>
            </a:pPr>
            <a:r>
              <a:rPr lang="zh-CN" altLang="en-US" b="1" dirty="0"/>
              <a:t>面向对象介绍</a:t>
            </a:r>
            <a:endParaRPr lang="en-US" altLang="zh-CN" b="1" dirty="0"/>
          </a:p>
          <a:p>
            <a:pPr>
              <a:lnSpc>
                <a:spcPct val="200000"/>
              </a:lnSpc>
            </a:pPr>
            <a:r>
              <a:rPr lang="zh-CN" altLang="en-US" b="1" dirty="0"/>
              <a:t>面向对象设计过程与设计准则</a:t>
            </a:r>
            <a:endParaRPr lang="en-US" altLang="zh-CN" b="1" dirty="0"/>
          </a:p>
          <a:p>
            <a:pPr>
              <a:lnSpc>
                <a:spcPct val="200000"/>
              </a:lnSpc>
            </a:pPr>
            <a:r>
              <a:rPr lang="en-US" altLang="zh-CN" b="1" dirty="0"/>
              <a:t>UML</a:t>
            </a:r>
            <a:r>
              <a:rPr lang="zh-CN" altLang="en-US" b="1" dirty="0"/>
              <a:t>介绍</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配置图</a:t>
            </a:r>
          </a:p>
        </p:txBody>
      </p:sp>
      <p:sp>
        <p:nvSpPr>
          <p:cNvPr id="3" name="内容占位符 2"/>
          <p:cNvSpPr>
            <a:spLocks noGrp="1"/>
          </p:cNvSpPr>
          <p:nvPr>
            <p:ph idx="1"/>
          </p:nvPr>
        </p:nvSpPr>
        <p:spPr/>
        <p:txBody>
          <a:bodyPr/>
          <a:lstStyle/>
          <a:p>
            <a:r>
              <a:rPr lang="zh-CN" altLang="en-US" dirty="0"/>
              <a:t>描述组件的配置及系统如何在硬件上部署，物理配置和系统体系结构。</a:t>
            </a:r>
            <a:endParaRPr lang="en-US" altLang="zh-CN" dirty="0"/>
          </a:p>
          <a:p>
            <a:r>
              <a:rPr lang="zh-CN" altLang="en-US" dirty="0"/>
              <a:t>用途：显示该系统组件运行的物理地址和通信方式。</a:t>
            </a:r>
          </a:p>
        </p:txBody>
      </p:sp>
      <p:pic>
        <p:nvPicPr>
          <p:cNvPr id="6147" name="Picture 3"/>
          <p:cNvPicPr>
            <a:picLocks noChangeAspect="1" noChangeArrowheads="1"/>
          </p:cNvPicPr>
          <p:nvPr/>
        </p:nvPicPr>
        <p:blipFill>
          <a:blip r:embed="rId2" cstate="print"/>
          <a:srcRect/>
          <a:stretch>
            <a:fillRect/>
          </a:stretch>
        </p:blipFill>
        <p:spPr bwMode="auto">
          <a:xfrm>
            <a:off x="3287688" y="3717032"/>
            <a:ext cx="4342827" cy="1584176"/>
          </a:xfrm>
          <a:prstGeom prst="rect">
            <a:avLst/>
          </a:prstGeom>
          <a:noFill/>
          <a:ln w="9525">
            <a:noFill/>
            <a:miter lim="800000"/>
            <a:headEnd/>
            <a:tailEnd/>
          </a:ln>
        </p:spPr>
      </p:pic>
      <p:pic>
        <p:nvPicPr>
          <p:cNvPr id="5" name="Picture 4"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04" y="22337"/>
            <a:ext cx="12150296" cy="6890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状态图（</a:t>
            </a:r>
            <a:r>
              <a:rPr lang="en-US" altLang="zh-CN" dirty="0"/>
              <a:t>state diagram</a:t>
            </a:r>
            <a:r>
              <a:rPr lang="zh-CN" altLang="en-US" dirty="0"/>
              <a:t>）</a:t>
            </a:r>
          </a:p>
        </p:txBody>
      </p:sp>
      <p:sp>
        <p:nvSpPr>
          <p:cNvPr id="3" name="内容占位符 2"/>
          <p:cNvSpPr>
            <a:spLocks noGrp="1"/>
          </p:cNvSpPr>
          <p:nvPr>
            <p:ph idx="1"/>
          </p:nvPr>
        </p:nvSpPr>
        <p:spPr/>
        <p:txBody>
          <a:bodyPr/>
          <a:lstStyle/>
          <a:p>
            <a:endParaRPr lang="zh-CN" altLang="en-US"/>
          </a:p>
        </p:txBody>
      </p:sp>
      <p:pic>
        <p:nvPicPr>
          <p:cNvPr id="4" name="Picture 4" descr="未命名"/>
          <p:cNvPicPr>
            <a:picLocks noChangeAspect="1" noChangeArrowheads="1"/>
          </p:cNvPicPr>
          <p:nvPr/>
        </p:nvPicPr>
        <p:blipFill>
          <a:blip r:embed="rId2" cstate="print"/>
          <a:srcRect r="32292" b="38194"/>
          <a:stretch>
            <a:fillRect/>
          </a:stretch>
        </p:blipFill>
        <p:spPr bwMode="auto">
          <a:xfrm>
            <a:off x="1524000" y="1268414"/>
            <a:ext cx="9144000" cy="5589587"/>
          </a:xfrm>
          <a:prstGeom prst="rect">
            <a:avLst/>
          </a:prstGeom>
          <a:noFill/>
        </p:spPr>
      </p:pic>
      <p:sp>
        <p:nvSpPr>
          <p:cNvPr id="5" name="TextBox 4"/>
          <p:cNvSpPr txBox="1"/>
          <p:nvPr/>
        </p:nvSpPr>
        <p:spPr>
          <a:xfrm>
            <a:off x="3143672" y="1484784"/>
            <a:ext cx="5724644" cy="369332"/>
          </a:xfrm>
          <a:prstGeom prst="rect">
            <a:avLst/>
          </a:prstGeom>
          <a:noFill/>
        </p:spPr>
        <p:txBody>
          <a:bodyPr wrap="none" rtlCol="0">
            <a:spAutoFit/>
          </a:bodyPr>
          <a:lstStyle/>
          <a:p>
            <a:r>
              <a:rPr lang="zh-CN" altLang="en-US" dirty="0"/>
              <a:t>状态、事件、活动、动作、初始状态、终结状态、判断</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活动图（</a:t>
            </a:r>
            <a:r>
              <a:rPr lang="en-US" altLang="zh-CN" dirty="0"/>
              <a:t>Activity diagram</a:t>
            </a:r>
            <a:r>
              <a:rPr lang="zh-CN" altLang="en-US" dirty="0"/>
              <a:t>）</a:t>
            </a:r>
          </a:p>
        </p:txBody>
      </p:sp>
      <p:sp>
        <p:nvSpPr>
          <p:cNvPr id="3" name="内容占位符 2"/>
          <p:cNvSpPr>
            <a:spLocks noGrp="1"/>
          </p:cNvSpPr>
          <p:nvPr>
            <p:ph idx="1"/>
          </p:nvPr>
        </p:nvSpPr>
        <p:spPr/>
        <p:txBody>
          <a:bodyPr/>
          <a:lstStyle/>
          <a:p>
            <a:r>
              <a:rPr lang="zh-CN" altLang="en-US" dirty="0"/>
              <a:t>描述了需要做的活动以及执行这些活动的顺序</a:t>
            </a:r>
            <a:endParaRPr lang="en-US" altLang="zh-CN" dirty="0"/>
          </a:p>
          <a:p>
            <a:r>
              <a:rPr lang="zh-CN" altLang="en-US" dirty="0"/>
              <a:t>包括：动作状态、活动状态、动作流、分支、合并、分叉、汇总、泳道和对象流</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1144" y="116632"/>
            <a:ext cx="10972800" cy="1143000"/>
          </a:xfrm>
        </p:spPr>
        <p:txBody>
          <a:bodyPr/>
          <a:lstStyle/>
          <a:p>
            <a:r>
              <a:rPr lang="zh-CN" altLang="en-US" dirty="0"/>
              <a:t>例</a:t>
            </a:r>
          </a:p>
        </p:txBody>
      </p:sp>
      <p:pic>
        <p:nvPicPr>
          <p:cNvPr id="4" name="Picture 6"/>
          <p:cNvPicPr>
            <a:picLocks noGrp="1" noChangeAspect="1" noChangeArrowheads="1"/>
          </p:cNvPicPr>
          <p:nvPr>
            <p:ph idx="1"/>
          </p:nvPr>
        </p:nvPicPr>
        <p:blipFill>
          <a:blip r:embed="rId2" cstate="print"/>
          <a:srcRect l="12004" t="4567" r="3835" b="5292"/>
          <a:stretch>
            <a:fillRect/>
          </a:stretch>
        </p:blipFill>
        <p:spPr bwMode="auto">
          <a:xfrm>
            <a:off x="3575720" y="13254"/>
            <a:ext cx="5677238" cy="68447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时序图（</a:t>
            </a:r>
            <a:r>
              <a:rPr lang="en-US" altLang="zh-CN" dirty="0"/>
              <a:t>sequence diagram</a:t>
            </a:r>
            <a:r>
              <a:rPr lang="zh-CN" altLang="en-US" dirty="0"/>
              <a:t>）</a:t>
            </a:r>
          </a:p>
        </p:txBody>
      </p:sp>
      <p:sp>
        <p:nvSpPr>
          <p:cNvPr id="3" name="内容占位符 2"/>
          <p:cNvSpPr>
            <a:spLocks noGrp="1"/>
          </p:cNvSpPr>
          <p:nvPr>
            <p:ph idx="1"/>
          </p:nvPr>
        </p:nvSpPr>
        <p:spPr/>
        <p:txBody>
          <a:bodyPr/>
          <a:lstStyle/>
          <a:p>
            <a:r>
              <a:rPr lang="zh-CN" altLang="en-US" dirty="0"/>
              <a:t>描述对象随时间的推移消息是如何交互的。</a:t>
            </a:r>
          </a:p>
        </p:txBody>
      </p:sp>
      <p:pic>
        <p:nvPicPr>
          <p:cNvPr id="4" name="Picture 4" descr="未命名"/>
          <p:cNvPicPr>
            <a:picLocks noChangeAspect="1" noChangeArrowheads="1"/>
          </p:cNvPicPr>
          <p:nvPr/>
        </p:nvPicPr>
        <p:blipFill>
          <a:blip r:embed="rId2" cstate="print"/>
          <a:srcRect l="2913" r="2913" b="24393"/>
          <a:stretch>
            <a:fillRect/>
          </a:stretch>
        </p:blipFill>
        <p:spPr bwMode="auto">
          <a:xfrm>
            <a:off x="1524000" y="0"/>
            <a:ext cx="9144000" cy="6858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协作图（</a:t>
            </a:r>
            <a:r>
              <a:rPr lang="en-US" altLang="zh-CN" dirty="0"/>
              <a:t>collaboration diagram</a:t>
            </a:r>
            <a:r>
              <a:rPr lang="zh-CN" altLang="en-US" dirty="0"/>
              <a:t>）</a:t>
            </a:r>
          </a:p>
        </p:txBody>
      </p:sp>
      <p:sp>
        <p:nvSpPr>
          <p:cNvPr id="3" name="内容占位符 2"/>
          <p:cNvSpPr>
            <a:spLocks noGrp="1"/>
          </p:cNvSpPr>
          <p:nvPr>
            <p:ph idx="1"/>
          </p:nvPr>
        </p:nvSpPr>
        <p:spPr/>
        <p:txBody>
          <a:bodyPr/>
          <a:lstStyle/>
          <a:p>
            <a:r>
              <a:rPr lang="zh-CN" altLang="en-US" dirty="0"/>
              <a:t>基于结构来描述对象间的交互关系，用于描述组件机器交互关系的空间组织结构，并不侧重于交互的顺序。</a:t>
            </a:r>
          </a:p>
        </p:txBody>
      </p:sp>
      <p:pic>
        <p:nvPicPr>
          <p:cNvPr id="4" name="Picture 5" descr="未命名"/>
          <p:cNvPicPr>
            <a:picLocks noChangeAspect="1" noChangeArrowheads="1"/>
          </p:cNvPicPr>
          <p:nvPr/>
        </p:nvPicPr>
        <p:blipFill>
          <a:blip r:embed="rId2" cstate="print"/>
          <a:srcRect/>
          <a:stretch>
            <a:fillRect/>
          </a:stretch>
        </p:blipFill>
        <p:spPr bwMode="auto">
          <a:xfrm>
            <a:off x="1524000" y="1268413"/>
            <a:ext cx="9144000" cy="564356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4</a:t>
            </a:r>
            <a:r>
              <a:rPr lang="zh-CN" altLang="en-US" dirty="0"/>
              <a:t>）</a:t>
            </a:r>
            <a:r>
              <a:rPr lang="en-US" altLang="zh-CN" dirty="0"/>
              <a:t>UML</a:t>
            </a:r>
            <a:r>
              <a:rPr lang="zh-CN" altLang="en-US" dirty="0"/>
              <a:t>关系</a:t>
            </a:r>
          </a:p>
        </p:txBody>
      </p:sp>
      <p:pic>
        <p:nvPicPr>
          <p:cNvPr id="7170" name="Picture 2"/>
          <p:cNvPicPr>
            <a:picLocks noChangeAspect="1" noChangeArrowheads="1"/>
          </p:cNvPicPr>
          <p:nvPr/>
        </p:nvPicPr>
        <p:blipFill>
          <a:blip r:embed="rId2" cstate="print"/>
          <a:srcRect/>
          <a:stretch>
            <a:fillRect/>
          </a:stretch>
        </p:blipFill>
        <p:spPr bwMode="auto">
          <a:xfrm>
            <a:off x="2855640" y="1700809"/>
            <a:ext cx="6192688" cy="4460077"/>
          </a:xfrm>
          <a:prstGeom prst="rect">
            <a:avLst/>
          </a:prstGeom>
          <a:noFill/>
          <a:ln w="9525">
            <a:noFill/>
            <a:miter lim="800000"/>
            <a:headEnd/>
            <a:tailEnd/>
          </a:ln>
        </p:spPr>
      </p:pic>
      <p:sp>
        <p:nvSpPr>
          <p:cNvPr id="5" name="TextBox 4"/>
          <p:cNvSpPr txBox="1"/>
          <p:nvPr/>
        </p:nvSpPr>
        <p:spPr>
          <a:xfrm>
            <a:off x="6744072" y="1340769"/>
            <a:ext cx="2576346" cy="584775"/>
          </a:xfrm>
          <a:prstGeom prst="rect">
            <a:avLst/>
          </a:prstGeom>
          <a:noFill/>
        </p:spPr>
        <p:txBody>
          <a:bodyPr wrap="none" rtlCol="0">
            <a:spAutoFit/>
          </a:bodyPr>
          <a:lstStyle/>
          <a:p>
            <a:r>
              <a:rPr lang="en-US" altLang="zh-CN" sz="3200" dirty="0"/>
              <a:t>------</a:t>
            </a:r>
            <a:r>
              <a:rPr lang="zh-CN" altLang="en-US" sz="3200" dirty="0"/>
              <a:t>用例关系</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4</a:t>
            </a:r>
            <a:r>
              <a:rPr lang="zh-CN" altLang="en-US" dirty="0"/>
              <a:t>）</a:t>
            </a:r>
            <a:r>
              <a:rPr lang="en-US" altLang="zh-CN" dirty="0"/>
              <a:t>UML</a:t>
            </a:r>
            <a:r>
              <a:rPr lang="zh-CN" altLang="en-US" dirty="0"/>
              <a:t>关系</a:t>
            </a:r>
          </a:p>
        </p:txBody>
      </p:sp>
      <p:sp>
        <p:nvSpPr>
          <p:cNvPr id="5" name="TextBox 4"/>
          <p:cNvSpPr txBox="1"/>
          <p:nvPr/>
        </p:nvSpPr>
        <p:spPr>
          <a:xfrm>
            <a:off x="6744072" y="1340769"/>
            <a:ext cx="2165978" cy="584775"/>
          </a:xfrm>
          <a:prstGeom prst="rect">
            <a:avLst/>
          </a:prstGeom>
          <a:noFill/>
        </p:spPr>
        <p:txBody>
          <a:bodyPr wrap="none" rtlCol="0">
            <a:spAutoFit/>
          </a:bodyPr>
          <a:lstStyle/>
          <a:p>
            <a:r>
              <a:rPr lang="en-US" altLang="zh-CN" sz="3200" dirty="0"/>
              <a:t>------</a:t>
            </a:r>
            <a:r>
              <a:rPr lang="zh-CN" altLang="en-US" sz="3200" dirty="0"/>
              <a:t>类关系</a:t>
            </a:r>
          </a:p>
        </p:txBody>
      </p:sp>
      <p:pic>
        <p:nvPicPr>
          <p:cNvPr id="8194" name="Picture 2"/>
          <p:cNvPicPr>
            <a:picLocks noChangeAspect="1" noChangeArrowheads="1"/>
          </p:cNvPicPr>
          <p:nvPr/>
        </p:nvPicPr>
        <p:blipFill>
          <a:blip r:embed="rId2" cstate="print"/>
          <a:srcRect/>
          <a:stretch>
            <a:fillRect/>
          </a:stretch>
        </p:blipFill>
        <p:spPr bwMode="auto">
          <a:xfrm>
            <a:off x="2207568" y="2132856"/>
            <a:ext cx="8416208" cy="41764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4</a:t>
            </a:r>
            <a:r>
              <a:rPr lang="zh-CN" altLang="en-US" dirty="0"/>
              <a:t>）</a:t>
            </a:r>
            <a:r>
              <a:rPr lang="en-US" altLang="zh-CN" dirty="0"/>
              <a:t>UML</a:t>
            </a:r>
            <a:r>
              <a:rPr lang="zh-CN" altLang="en-US" dirty="0"/>
              <a:t>关系</a:t>
            </a:r>
          </a:p>
        </p:txBody>
      </p:sp>
      <p:sp>
        <p:nvSpPr>
          <p:cNvPr id="5" name="TextBox 4"/>
          <p:cNvSpPr txBox="1"/>
          <p:nvPr/>
        </p:nvSpPr>
        <p:spPr>
          <a:xfrm>
            <a:off x="8040216" y="548681"/>
            <a:ext cx="2165978" cy="584775"/>
          </a:xfrm>
          <a:prstGeom prst="rect">
            <a:avLst/>
          </a:prstGeom>
          <a:noFill/>
        </p:spPr>
        <p:txBody>
          <a:bodyPr wrap="none" rtlCol="0">
            <a:spAutoFit/>
          </a:bodyPr>
          <a:lstStyle/>
          <a:p>
            <a:r>
              <a:rPr lang="en-US" altLang="zh-CN" sz="3200" dirty="0"/>
              <a:t>------</a:t>
            </a:r>
            <a:r>
              <a:rPr lang="zh-CN" altLang="en-US" sz="3200" dirty="0"/>
              <a:t>类关系</a:t>
            </a:r>
          </a:p>
        </p:txBody>
      </p:sp>
      <p:pic>
        <p:nvPicPr>
          <p:cNvPr id="6" name="Picture 4" descr="未命名"/>
          <p:cNvPicPr>
            <a:picLocks noChangeAspect="1" noChangeArrowheads="1"/>
          </p:cNvPicPr>
          <p:nvPr/>
        </p:nvPicPr>
        <p:blipFill>
          <a:blip r:embed="rId2" cstate="print"/>
          <a:srcRect/>
          <a:stretch>
            <a:fillRect/>
          </a:stretch>
        </p:blipFill>
        <p:spPr bwMode="auto">
          <a:xfrm>
            <a:off x="2279576" y="1340769"/>
            <a:ext cx="7956376" cy="4863611"/>
          </a:xfrm>
          <a:prstGeom prst="rect">
            <a:avLst/>
          </a:prstGeom>
          <a:noFill/>
          <a:ln w="9525">
            <a:noFill/>
            <a:miter lim="800000"/>
            <a:headEnd/>
            <a:tailEnd/>
          </a:ln>
        </p:spPr>
      </p:pic>
      <p:sp>
        <p:nvSpPr>
          <p:cNvPr id="7" name="TextBox 6"/>
          <p:cNvSpPr txBox="1"/>
          <p:nvPr/>
        </p:nvSpPr>
        <p:spPr>
          <a:xfrm>
            <a:off x="3647728" y="1340768"/>
            <a:ext cx="1107996" cy="369332"/>
          </a:xfrm>
          <a:prstGeom prst="rect">
            <a:avLst/>
          </a:prstGeom>
          <a:noFill/>
        </p:spPr>
        <p:txBody>
          <a:bodyPr wrap="none" rtlCol="0">
            <a:spAutoFit/>
          </a:bodyPr>
          <a:lstStyle/>
          <a:p>
            <a:r>
              <a:rPr lang="zh-CN" altLang="en-US" dirty="0"/>
              <a:t>聚集关系</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4</a:t>
            </a:r>
            <a:r>
              <a:rPr lang="zh-CN" altLang="en-US" dirty="0"/>
              <a:t>）</a:t>
            </a:r>
            <a:r>
              <a:rPr lang="en-US" altLang="zh-CN" dirty="0"/>
              <a:t>UML</a:t>
            </a:r>
            <a:r>
              <a:rPr lang="zh-CN" altLang="en-US" dirty="0"/>
              <a:t>关系</a:t>
            </a:r>
          </a:p>
        </p:txBody>
      </p:sp>
      <p:sp>
        <p:nvSpPr>
          <p:cNvPr id="10" name="内容占位符 9"/>
          <p:cNvSpPr>
            <a:spLocks noGrp="1"/>
          </p:cNvSpPr>
          <p:nvPr>
            <p:ph idx="1"/>
          </p:nvPr>
        </p:nvSpPr>
        <p:spPr/>
        <p:txBody>
          <a:bodyPr/>
          <a:lstStyle/>
          <a:p>
            <a:r>
              <a:rPr lang="zh-CN" altLang="en-US" dirty="0"/>
              <a:t>包：文件夹，用来组织图形的封装，表述功能组命名空间的组织层次。</a:t>
            </a:r>
            <a:endParaRPr lang="en-US" altLang="zh-CN" dirty="0"/>
          </a:p>
          <a:p>
            <a:r>
              <a:rPr lang="zh-CN" altLang="en-US" dirty="0"/>
              <a:t>包中可以包含类、接口、组件、节点、协作、用例、其他包</a:t>
            </a:r>
            <a:endParaRPr lang="en-US" altLang="zh-CN" dirty="0"/>
          </a:p>
          <a:p>
            <a:r>
              <a:rPr lang="zh-CN" altLang="en-US" dirty="0"/>
              <a:t>包之间关系：依赖</a:t>
            </a:r>
          </a:p>
        </p:txBody>
      </p:sp>
      <p:sp>
        <p:nvSpPr>
          <p:cNvPr id="5" name="TextBox 4"/>
          <p:cNvSpPr txBox="1"/>
          <p:nvPr/>
        </p:nvSpPr>
        <p:spPr>
          <a:xfrm>
            <a:off x="8040216" y="548681"/>
            <a:ext cx="2165978" cy="584775"/>
          </a:xfrm>
          <a:prstGeom prst="rect">
            <a:avLst/>
          </a:prstGeom>
          <a:noFill/>
        </p:spPr>
        <p:txBody>
          <a:bodyPr wrap="none" rtlCol="0">
            <a:spAutoFit/>
          </a:bodyPr>
          <a:lstStyle/>
          <a:p>
            <a:r>
              <a:rPr lang="en-US" altLang="zh-CN" sz="3200" dirty="0"/>
              <a:t>------</a:t>
            </a:r>
            <a:r>
              <a:rPr lang="zh-CN" altLang="en-US" sz="3200" dirty="0"/>
              <a:t>包关系</a:t>
            </a:r>
          </a:p>
        </p:txBody>
      </p:sp>
      <p:pic>
        <p:nvPicPr>
          <p:cNvPr id="9218" name="Picture 2"/>
          <p:cNvPicPr>
            <a:picLocks noChangeAspect="1" noChangeArrowheads="1"/>
          </p:cNvPicPr>
          <p:nvPr/>
        </p:nvPicPr>
        <p:blipFill>
          <a:blip r:embed="rId2" cstate="print"/>
          <a:srcRect/>
          <a:stretch>
            <a:fillRect/>
          </a:stretch>
        </p:blipFill>
        <p:spPr bwMode="auto">
          <a:xfrm>
            <a:off x="5879977" y="3861048"/>
            <a:ext cx="4448065" cy="1872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3.1.1 </a:t>
            </a:r>
            <a:r>
              <a:rPr lang="zh-CN" altLang="en-US" b="1" dirty="0"/>
              <a:t>面向对象介绍</a:t>
            </a:r>
          </a:p>
        </p:txBody>
      </p:sp>
      <p:sp>
        <p:nvSpPr>
          <p:cNvPr id="3" name="内容占位符 2"/>
          <p:cNvSpPr>
            <a:spLocks noGrp="1"/>
          </p:cNvSpPr>
          <p:nvPr>
            <p:ph idx="1"/>
          </p:nvPr>
        </p:nvSpPr>
        <p:spPr>
          <a:xfrm>
            <a:off x="1127448" y="1628800"/>
            <a:ext cx="10022904" cy="4925143"/>
          </a:xfrm>
          <a:ln w="38100">
            <a:solidFill>
              <a:schemeClr val="accent3">
                <a:lumMod val="50000"/>
              </a:schemeClr>
            </a:solidFill>
            <a:prstDash val="dash"/>
          </a:ln>
        </p:spPr>
        <p:txBody>
          <a:bodyPr>
            <a:noAutofit/>
          </a:bodyPr>
          <a:lstStyle/>
          <a:p>
            <a:pPr>
              <a:lnSpc>
                <a:spcPct val="150000"/>
              </a:lnSpc>
            </a:pPr>
            <a:r>
              <a:rPr lang="zh-CN" altLang="en-US" b="1" dirty="0">
                <a:solidFill>
                  <a:srgbClr val="C00000"/>
                </a:solidFill>
              </a:rPr>
              <a:t>结构化分析方法</a:t>
            </a:r>
            <a:r>
              <a:rPr lang="zh-CN" altLang="en-US" b="1" dirty="0"/>
              <a:t>：将应用程序看成实现某些特定任务的功能模块，其中子过程是实现某项具体操作的底层功能模块。</a:t>
            </a:r>
            <a:endParaRPr lang="en-US" altLang="zh-CN" b="1" dirty="0"/>
          </a:p>
          <a:p>
            <a:pPr>
              <a:lnSpc>
                <a:spcPct val="150000"/>
              </a:lnSpc>
            </a:pPr>
            <a:r>
              <a:rPr lang="zh-CN" altLang="en-US" b="1" dirty="0"/>
              <a:t>数据结构描述处理数据的组织形式，用算法描述操作过程。</a:t>
            </a:r>
            <a:endParaRPr lang="en-US" altLang="zh-CN" b="1" dirty="0"/>
          </a:p>
          <a:p>
            <a:pPr>
              <a:lnSpc>
                <a:spcPct val="150000"/>
              </a:lnSpc>
            </a:pPr>
            <a:r>
              <a:rPr lang="zh-CN" altLang="en-US" b="1" dirty="0"/>
              <a:t>在一些复杂情况下，暴露一系列问题</a:t>
            </a:r>
          </a:p>
        </p:txBody>
      </p:sp>
      <p:pic>
        <p:nvPicPr>
          <p:cNvPr id="5" name="图片 4"/>
          <p:cNvPicPr>
            <a:picLocks noChangeAspect="1"/>
          </p:cNvPicPr>
          <p:nvPr/>
        </p:nvPicPr>
        <p:blipFill>
          <a:blip r:embed="rId2"/>
          <a:stretch>
            <a:fillRect/>
          </a:stretch>
        </p:blipFill>
        <p:spPr>
          <a:xfrm>
            <a:off x="2279576" y="20345"/>
            <a:ext cx="7632848" cy="6861483"/>
          </a:xfrm>
          <a:prstGeom prst="rect">
            <a:avLst/>
          </a:prstGeom>
        </p:spPr>
      </p:pic>
      <p:pic>
        <p:nvPicPr>
          <p:cNvPr id="6" name="图片 5"/>
          <p:cNvPicPr>
            <a:picLocks noChangeAspect="1"/>
          </p:cNvPicPr>
          <p:nvPr/>
        </p:nvPicPr>
        <p:blipFill>
          <a:blip r:embed="rId3"/>
          <a:stretch>
            <a:fillRect/>
          </a:stretch>
        </p:blipFill>
        <p:spPr>
          <a:xfrm>
            <a:off x="608953" y="0"/>
            <a:ext cx="11548376" cy="69573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4</a:t>
            </a:r>
            <a:r>
              <a:rPr lang="zh-CN" altLang="en-US" dirty="0"/>
              <a:t>）</a:t>
            </a:r>
            <a:r>
              <a:rPr lang="en-US" altLang="zh-CN" dirty="0"/>
              <a:t>UML</a:t>
            </a:r>
            <a:r>
              <a:rPr lang="zh-CN" altLang="en-US" dirty="0"/>
              <a:t>关系</a:t>
            </a:r>
          </a:p>
        </p:txBody>
      </p:sp>
      <p:sp>
        <p:nvSpPr>
          <p:cNvPr id="10" name="内容占位符 9"/>
          <p:cNvSpPr>
            <a:spLocks noGrp="1"/>
          </p:cNvSpPr>
          <p:nvPr>
            <p:ph idx="1"/>
          </p:nvPr>
        </p:nvSpPr>
        <p:spPr/>
        <p:txBody>
          <a:bodyPr/>
          <a:lstStyle/>
          <a:p>
            <a:r>
              <a:rPr lang="zh-CN" altLang="en-US" dirty="0"/>
              <a:t>组件与接口的关系：实现关系</a:t>
            </a:r>
            <a:endParaRPr lang="en-US" altLang="zh-CN" dirty="0"/>
          </a:p>
          <a:p>
            <a:r>
              <a:rPr lang="zh-CN" altLang="en-US" dirty="0"/>
              <a:t>组件与组件的关系：依赖关系</a:t>
            </a:r>
          </a:p>
        </p:txBody>
      </p:sp>
      <p:sp>
        <p:nvSpPr>
          <p:cNvPr id="5" name="TextBox 4"/>
          <p:cNvSpPr txBox="1"/>
          <p:nvPr/>
        </p:nvSpPr>
        <p:spPr>
          <a:xfrm>
            <a:off x="8040216" y="548681"/>
            <a:ext cx="2576346" cy="584775"/>
          </a:xfrm>
          <a:prstGeom prst="rect">
            <a:avLst/>
          </a:prstGeom>
          <a:noFill/>
        </p:spPr>
        <p:txBody>
          <a:bodyPr wrap="none" rtlCol="0">
            <a:spAutoFit/>
          </a:bodyPr>
          <a:lstStyle/>
          <a:p>
            <a:r>
              <a:rPr lang="en-US" altLang="zh-CN" sz="3200" dirty="0"/>
              <a:t>------</a:t>
            </a:r>
            <a:r>
              <a:rPr lang="zh-CN" altLang="en-US" sz="3200" dirty="0"/>
              <a:t>组件关系</a:t>
            </a:r>
          </a:p>
        </p:txBody>
      </p:sp>
      <p:pic>
        <p:nvPicPr>
          <p:cNvPr id="10242" name="Picture 2"/>
          <p:cNvPicPr>
            <a:picLocks noChangeAspect="1" noChangeArrowheads="1"/>
          </p:cNvPicPr>
          <p:nvPr/>
        </p:nvPicPr>
        <p:blipFill>
          <a:blip r:embed="rId2" cstate="print"/>
          <a:srcRect/>
          <a:stretch>
            <a:fillRect/>
          </a:stretch>
        </p:blipFill>
        <p:spPr bwMode="auto">
          <a:xfrm>
            <a:off x="3575721" y="2924944"/>
            <a:ext cx="4394053" cy="30243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5</a:t>
            </a:r>
            <a:r>
              <a:rPr lang="zh-CN" altLang="en-US" dirty="0"/>
              <a:t>）</a:t>
            </a:r>
            <a:r>
              <a:rPr lang="en-US" altLang="zh-CN" dirty="0"/>
              <a:t>UML</a:t>
            </a:r>
            <a:r>
              <a:rPr lang="zh-CN" altLang="en-US" dirty="0"/>
              <a:t>机制</a:t>
            </a:r>
          </a:p>
        </p:txBody>
      </p:sp>
      <p:sp>
        <p:nvSpPr>
          <p:cNvPr id="3" name="内容占位符 2"/>
          <p:cNvSpPr>
            <a:spLocks noGrp="1"/>
          </p:cNvSpPr>
          <p:nvPr>
            <p:ph idx="1"/>
          </p:nvPr>
        </p:nvSpPr>
        <p:spPr/>
        <p:txBody>
          <a:bodyPr/>
          <a:lstStyle/>
          <a:p>
            <a:r>
              <a:rPr lang="zh-CN" altLang="en-US" dirty="0"/>
              <a:t>通用机制：</a:t>
            </a:r>
            <a:endParaRPr lang="en-US" altLang="zh-CN" dirty="0"/>
          </a:p>
          <a:p>
            <a:pPr lvl="1"/>
            <a:r>
              <a:rPr lang="zh-CN" altLang="en-US" dirty="0"/>
              <a:t>修饰：修饰粗体字显示名字，对象名下用下划线</a:t>
            </a:r>
            <a:endParaRPr lang="en-US" altLang="zh-CN" dirty="0"/>
          </a:p>
          <a:p>
            <a:pPr lvl="1"/>
            <a:r>
              <a:rPr lang="zh-CN" altLang="en-US" dirty="0"/>
              <a:t>注释：注解模型元素的作用和意义</a:t>
            </a:r>
            <a:endParaRPr lang="en-US" altLang="zh-CN" dirty="0"/>
          </a:p>
          <a:p>
            <a:pPr lvl="1"/>
            <a:r>
              <a:rPr lang="zh-CN" altLang="en-US" dirty="0"/>
              <a:t>规格说明：描述系统的细节，用文档表示</a:t>
            </a:r>
            <a:endParaRPr lang="en-US" altLang="zh-CN" dirty="0"/>
          </a:p>
          <a:p>
            <a:endParaRPr lang="zh-CN" altLang="en-US" dirty="0"/>
          </a:p>
        </p:txBody>
      </p:sp>
      <p:pic>
        <p:nvPicPr>
          <p:cNvPr id="11266" name="Picture 2"/>
          <p:cNvPicPr>
            <a:picLocks noChangeAspect="1" noChangeArrowheads="1"/>
          </p:cNvPicPr>
          <p:nvPr/>
        </p:nvPicPr>
        <p:blipFill>
          <a:blip r:embed="rId2" cstate="print"/>
          <a:srcRect/>
          <a:stretch>
            <a:fillRect/>
          </a:stretch>
        </p:blipFill>
        <p:spPr bwMode="auto">
          <a:xfrm>
            <a:off x="3038475" y="395289"/>
            <a:ext cx="6115050" cy="6067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box(in)">
                                      <p:cBhvr>
                                        <p:cTn id="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91544" y="0"/>
            <a:ext cx="8229600" cy="908720"/>
          </a:xfrm>
        </p:spPr>
        <p:txBody>
          <a:bodyPr/>
          <a:lstStyle/>
          <a:p>
            <a:r>
              <a:rPr lang="zh-CN" altLang="en-US" b="1" dirty="0"/>
              <a:t>学习流程</a:t>
            </a:r>
          </a:p>
        </p:txBody>
      </p:sp>
      <p:sp>
        <p:nvSpPr>
          <p:cNvPr id="4" name="矩形 3"/>
          <p:cNvSpPr/>
          <p:nvPr/>
        </p:nvSpPr>
        <p:spPr>
          <a:xfrm>
            <a:off x="4439816" y="836712"/>
            <a:ext cx="3312368"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需求开发实训项目启动</a:t>
            </a:r>
          </a:p>
        </p:txBody>
      </p:sp>
      <p:sp>
        <p:nvSpPr>
          <p:cNvPr id="5" name="矩形 4"/>
          <p:cNvSpPr/>
          <p:nvPr/>
        </p:nvSpPr>
        <p:spPr>
          <a:xfrm>
            <a:off x="2711624" y="1628800"/>
            <a:ext cx="2304256"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整理业务调研报告</a:t>
            </a:r>
          </a:p>
        </p:txBody>
      </p:sp>
      <p:sp>
        <p:nvSpPr>
          <p:cNvPr id="6" name="矩形 5"/>
          <p:cNvSpPr/>
          <p:nvPr/>
        </p:nvSpPr>
        <p:spPr>
          <a:xfrm>
            <a:off x="6096000" y="1628800"/>
            <a:ext cx="2304256" cy="50405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UML</a:t>
            </a:r>
            <a:r>
              <a:rPr lang="zh-CN" altLang="en-US" dirty="0">
                <a:solidFill>
                  <a:srgbClr val="FF0000"/>
                </a:solidFill>
              </a:rPr>
              <a:t>概述</a:t>
            </a:r>
          </a:p>
        </p:txBody>
      </p:sp>
      <p:sp>
        <p:nvSpPr>
          <p:cNvPr id="7" name="矩形 6"/>
          <p:cNvSpPr/>
          <p:nvPr/>
        </p:nvSpPr>
        <p:spPr>
          <a:xfrm>
            <a:off x="6096000" y="2348880"/>
            <a:ext cx="2304256" cy="50405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Rose</a:t>
            </a:r>
            <a:r>
              <a:rPr lang="zh-CN" altLang="en-US" dirty="0">
                <a:solidFill>
                  <a:srgbClr val="FF0000"/>
                </a:solidFill>
              </a:rPr>
              <a:t>概述</a:t>
            </a:r>
          </a:p>
        </p:txBody>
      </p:sp>
      <p:sp>
        <p:nvSpPr>
          <p:cNvPr id="8" name="矩形 7"/>
          <p:cNvSpPr/>
          <p:nvPr/>
        </p:nvSpPr>
        <p:spPr>
          <a:xfrm>
            <a:off x="4223792" y="3068960"/>
            <a:ext cx="3528392"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解读业务调研报告、规划用例图</a:t>
            </a:r>
          </a:p>
        </p:txBody>
      </p:sp>
      <p:sp>
        <p:nvSpPr>
          <p:cNvPr id="9" name="矩形 8"/>
          <p:cNvSpPr/>
          <p:nvPr/>
        </p:nvSpPr>
        <p:spPr>
          <a:xfrm>
            <a:off x="4223792" y="3789040"/>
            <a:ext cx="3672408"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解读业务调研报告、设计用例描述</a:t>
            </a:r>
          </a:p>
        </p:txBody>
      </p:sp>
      <p:sp>
        <p:nvSpPr>
          <p:cNvPr id="10" name="矩形 9"/>
          <p:cNvSpPr/>
          <p:nvPr/>
        </p:nvSpPr>
        <p:spPr>
          <a:xfrm>
            <a:off x="4223792" y="4509120"/>
            <a:ext cx="3672408"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解读业务调研报告、设计用例关系</a:t>
            </a:r>
          </a:p>
        </p:txBody>
      </p:sp>
      <p:sp>
        <p:nvSpPr>
          <p:cNvPr id="11" name="矩形 10"/>
          <p:cNvSpPr/>
          <p:nvPr/>
        </p:nvSpPr>
        <p:spPr>
          <a:xfrm>
            <a:off x="1524000" y="3789040"/>
            <a:ext cx="2304256"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编写数据字典</a:t>
            </a:r>
          </a:p>
        </p:txBody>
      </p:sp>
      <p:sp>
        <p:nvSpPr>
          <p:cNvPr id="12" name="矩形 11"/>
          <p:cNvSpPr/>
          <p:nvPr/>
        </p:nvSpPr>
        <p:spPr>
          <a:xfrm>
            <a:off x="4223792" y="5373216"/>
            <a:ext cx="3672408"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解读业务调研报告、设计领域类图</a:t>
            </a:r>
          </a:p>
        </p:txBody>
      </p:sp>
      <p:sp>
        <p:nvSpPr>
          <p:cNvPr id="13" name="矩形 12"/>
          <p:cNvSpPr/>
          <p:nvPr/>
        </p:nvSpPr>
        <p:spPr>
          <a:xfrm>
            <a:off x="6456040" y="6165304"/>
            <a:ext cx="3888432"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解读业务调研报告、分析非功能需求</a:t>
            </a:r>
          </a:p>
        </p:txBody>
      </p:sp>
      <p:sp>
        <p:nvSpPr>
          <p:cNvPr id="14" name="矩形 13"/>
          <p:cNvSpPr/>
          <p:nvPr/>
        </p:nvSpPr>
        <p:spPr>
          <a:xfrm>
            <a:off x="2135560" y="6165304"/>
            <a:ext cx="3888432"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编写需求分析报告</a:t>
            </a:r>
          </a:p>
        </p:txBody>
      </p:sp>
      <p:cxnSp>
        <p:nvCxnSpPr>
          <p:cNvPr id="16" name="肘形连接符 15"/>
          <p:cNvCxnSpPr>
            <a:stCxn id="4" idx="2"/>
            <a:endCxn id="5" idx="0"/>
          </p:cNvCxnSpPr>
          <p:nvPr/>
        </p:nvCxnSpPr>
        <p:spPr>
          <a:xfrm rot="5400000">
            <a:off x="4835860" y="368660"/>
            <a:ext cx="288032" cy="223224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4" idx="2"/>
            <a:endCxn id="6" idx="0"/>
          </p:cNvCxnSpPr>
          <p:nvPr/>
        </p:nvCxnSpPr>
        <p:spPr>
          <a:xfrm rot="16200000" flipH="1">
            <a:off x="6528048" y="908720"/>
            <a:ext cx="288032" cy="115212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6" idx="2"/>
            <a:endCxn id="7" idx="0"/>
          </p:cNvCxnSpPr>
          <p:nvPr/>
        </p:nvCxnSpPr>
        <p:spPr>
          <a:xfrm rot="5400000">
            <a:off x="7140116" y="2240868"/>
            <a:ext cx="216024" cy="127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7" idx="2"/>
            <a:endCxn id="8" idx="0"/>
          </p:cNvCxnSpPr>
          <p:nvPr/>
        </p:nvCxnSpPr>
        <p:spPr>
          <a:xfrm rot="5400000">
            <a:off x="6510046" y="2330878"/>
            <a:ext cx="216024" cy="126014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8" idx="2"/>
            <a:endCxn id="9" idx="0"/>
          </p:cNvCxnSpPr>
          <p:nvPr/>
        </p:nvCxnSpPr>
        <p:spPr>
          <a:xfrm rot="16200000" flipH="1">
            <a:off x="5915980" y="3645024"/>
            <a:ext cx="216024" cy="7200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9" idx="2"/>
            <a:endCxn id="10" idx="0"/>
          </p:cNvCxnSpPr>
          <p:nvPr/>
        </p:nvCxnSpPr>
        <p:spPr>
          <a:xfrm rot="5400000">
            <a:off x="5951984" y="4401108"/>
            <a:ext cx="216024" cy="127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10" idx="2"/>
            <a:endCxn id="12" idx="0"/>
          </p:cNvCxnSpPr>
          <p:nvPr/>
        </p:nvCxnSpPr>
        <p:spPr>
          <a:xfrm rot="5400000">
            <a:off x="5879976" y="5193196"/>
            <a:ext cx="360040" cy="127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stCxn id="5" idx="2"/>
            <a:endCxn id="8" idx="0"/>
          </p:cNvCxnSpPr>
          <p:nvPr/>
        </p:nvCxnSpPr>
        <p:spPr>
          <a:xfrm rot="16200000" flipH="1">
            <a:off x="4457818" y="1538790"/>
            <a:ext cx="936104" cy="2124236"/>
          </a:xfrm>
          <a:prstGeom prst="bentConnector3">
            <a:avLst>
              <a:gd name="adj1" fmla="val 8805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肘形连接符 34"/>
          <p:cNvCxnSpPr>
            <a:stCxn id="5" idx="2"/>
            <a:endCxn id="11" idx="0"/>
          </p:cNvCxnSpPr>
          <p:nvPr/>
        </p:nvCxnSpPr>
        <p:spPr>
          <a:xfrm rot="5400000">
            <a:off x="2441848" y="2367136"/>
            <a:ext cx="1656184" cy="118762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1" idx="2"/>
            <a:endCxn id="12" idx="0"/>
          </p:cNvCxnSpPr>
          <p:nvPr/>
        </p:nvCxnSpPr>
        <p:spPr>
          <a:xfrm rot="16200000" flipH="1">
            <a:off x="3828002" y="3141222"/>
            <a:ext cx="1080120" cy="3383868"/>
          </a:xfrm>
          <a:prstGeom prst="bentConnector3">
            <a:avLst>
              <a:gd name="adj1" fmla="val 79685"/>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12" idx="2"/>
            <a:endCxn id="13" idx="0"/>
          </p:cNvCxnSpPr>
          <p:nvPr/>
        </p:nvCxnSpPr>
        <p:spPr>
          <a:xfrm rot="16200000" flipH="1">
            <a:off x="7086110" y="4851158"/>
            <a:ext cx="288032" cy="234026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肘形连接符 42"/>
          <p:cNvCxnSpPr>
            <a:stCxn id="13" idx="1"/>
            <a:endCxn id="14" idx="3"/>
          </p:cNvCxnSpPr>
          <p:nvPr/>
        </p:nvCxnSpPr>
        <p:spPr>
          <a:xfrm rot="10800000">
            <a:off x="6023992" y="6417332"/>
            <a:ext cx="432048" cy="127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3634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23874" y="0"/>
            <a:ext cx="12368696" cy="6957392"/>
          </a:xfrm>
          <a:prstGeom prst="rect">
            <a:avLst/>
          </a:prstGeom>
        </p:spPr>
      </p:pic>
      <p:sp>
        <p:nvSpPr>
          <p:cNvPr id="5" name="文本框 4"/>
          <p:cNvSpPr txBox="1"/>
          <p:nvPr/>
        </p:nvSpPr>
        <p:spPr>
          <a:xfrm>
            <a:off x="8616280" y="4581128"/>
            <a:ext cx="1107996" cy="369332"/>
          </a:xfrm>
          <a:prstGeom prst="rect">
            <a:avLst/>
          </a:prstGeom>
          <a:noFill/>
        </p:spPr>
        <p:txBody>
          <a:bodyPr wrap="none" rtlCol="0">
            <a:spAutoFit/>
          </a:bodyPr>
          <a:lstStyle/>
          <a:p>
            <a:r>
              <a:rPr lang="zh-CN" altLang="en-US" dirty="0" smtClean="0">
                <a:hlinkClick r:id="rId3" action="ppaction://hlinkfile"/>
              </a:rPr>
              <a:t>使用手册</a:t>
            </a:r>
            <a:endParaRPr lang="zh-CN" altLang="en-US" dirty="0"/>
          </a:p>
        </p:txBody>
      </p:sp>
      <p:sp>
        <p:nvSpPr>
          <p:cNvPr id="6" name="文本框 5"/>
          <p:cNvSpPr txBox="1"/>
          <p:nvPr/>
        </p:nvSpPr>
        <p:spPr>
          <a:xfrm>
            <a:off x="6528048" y="4581128"/>
            <a:ext cx="646331" cy="369332"/>
          </a:xfrm>
          <a:prstGeom prst="rect">
            <a:avLst/>
          </a:prstGeom>
          <a:noFill/>
        </p:spPr>
        <p:txBody>
          <a:bodyPr wrap="none" rtlCol="0">
            <a:spAutoFit/>
          </a:bodyPr>
          <a:lstStyle/>
          <a:p>
            <a:r>
              <a:rPr lang="zh-CN" altLang="en-US" dirty="0" smtClean="0">
                <a:hlinkClick r:id="rId4" action="ppaction://hlinkfile"/>
              </a:rPr>
              <a:t>软件</a:t>
            </a:r>
            <a:endParaRPr lang="zh-CN" altLang="en-US" dirty="0"/>
          </a:p>
        </p:txBody>
      </p:sp>
    </p:spTree>
    <p:extLst>
      <p:ext uri="{BB962C8B-B14F-4D97-AF65-F5344CB8AC3E}">
        <p14:creationId xmlns:p14="http://schemas.microsoft.com/office/powerpoint/2010/main" val="5592982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336" y="332656"/>
            <a:ext cx="10972800" cy="1143000"/>
          </a:xfrm>
        </p:spPr>
        <p:txBody>
          <a:bodyPr>
            <a:normAutofit/>
          </a:bodyPr>
          <a:lstStyle/>
          <a:p>
            <a:r>
              <a:rPr lang="en-US" altLang="zh-CN" b="1" dirty="0"/>
              <a:t>3.1.1 </a:t>
            </a:r>
            <a:r>
              <a:rPr lang="zh-CN" altLang="en-US" b="1" dirty="0"/>
              <a:t>面向对象介绍</a:t>
            </a:r>
          </a:p>
        </p:txBody>
      </p:sp>
      <p:pic>
        <p:nvPicPr>
          <p:cNvPr id="1026" name="Picture 2"/>
          <p:cNvPicPr>
            <a:picLocks noChangeAspect="1" noChangeArrowheads="1"/>
          </p:cNvPicPr>
          <p:nvPr/>
        </p:nvPicPr>
        <p:blipFill rotWithShape="1">
          <a:blip r:embed="rId2" cstate="print"/>
          <a:srcRect t="4567"/>
          <a:stretch/>
        </p:blipFill>
        <p:spPr bwMode="auto">
          <a:xfrm>
            <a:off x="1847528" y="1844824"/>
            <a:ext cx="8064896" cy="46816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3.1.2 </a:t>
            </a:r>
            <a:r>
              <a:rPr lang="zh-CN" altLang="en-US" b="1" dirty="0"/>
              <a:t>面向对象基本概念</a:t>
            </a:r>
          </a:p>
        </p:txBody>
      </p:sp>
      <p:sp>
        <p:nvSpPr>
          <p:cNvPr id="3" name="内容占位符 2"/>
          <p:cNvSpPr>
            <a:spLocks noGrp="1"/>
          </p:cNvSpPr>
          <p:nvPr>
            <p:ph idx="1"/>
          </p:nvPr>
        </p:nvSpPr>
        <p:spPr>
          <a:xfrm>
            <a:off x="289751" y="1556792"/>
            <a:ext cx="11319048" cy="4531642"/>
          </a:xfrm>
          <a:ln w="38100">
            <a:solidFill>
              <a:schemeClr val="accent3">
                <a:lumMod val="50000"/>
              </a:schemeClr>
            </a:solidFill>
            <a:prstDash val="dashDot"/>
          </a:ln>
        </p:spPr>
        <p:txBody>
          <a:bodyPr>
            <a:noAutofit/>
          </a:bodyPr>
          <a:lstStyle/>
          <a:p>
            <a:r>
              <a:rPr lang="zh-CN" altLang="en-US" sz="2800" b="1" dirty="0">
                <a:solidFill>
                  <a:srgbClr val="C00000"/>
                </a:solidFill>
                <a:latin typeface="楷体" pitchFamily="49" charset="-122"/>
                <a:ea typeface="楷体" pitchFamily="49" charset="-122"/>
              </a:rPr>
              <a:t>对象</a:t>
            </a:r>
            <a:r>
              <a:rPr lang="zh-CN" altLang="en-US" sz="2800" b="1" dirty="0">
                <a:latin typeface="楷体" pitchFamily="49" charset="-122"/>
                <a:ea typeface="楷体" pitchFamily="49" charset="-122"/>
              </a:rPr>
              <a:t>：都用来描述客观事物的程序单位，具有唯一性、属性和行为。</a:t>
            </a:r>
            <a:endParaRPr lang="en-US" altLang="zh-CN" sz="2800" b="1" dirty="0">
              <a:latin typeface="楷体" pitchFamily="49" charset="-122"/>
              <a:ea typeface="楷体" pitchFamily="49" charset="-122"/>
            </a:endParaRPr>
          </a:p>
          <a:p>
            <a:r>
              <a:rPr lang="zh-CN" altLang="en-US" sz="2800" b="1" dirty="0">
                <a:latin typeface="楷体" pitchFamily="49" charset="-122"/>
                <a:ea typeface="楷体" pitchFamily="49" charset="-122"/>
              </a:rPr>
              <a:t>类：具有相同属性和功能的所有对象的集合。</a:t>
            </a:r>
            <a:endParaRPr lang="en-US" altLang="zh-CN" sz="2800" b="1" dirty="0">
              <a:latin typeface="楷体" pitchFamily="49" charset="-122"/>
              <a:ea typeface="楷体" pitchFamily="49" charset="-122"/>
            </a:endParaRPr>
          </a:p>
          <a:p>
            <a:r>
              <a:rPr lang="zh-CN" altLang="en-US" sz="2800" b="1" dirty="0">
                <a:solidFill>
                  <a:srgbClr val="C00000"/>
                </a:solidFill>
                <a:latin typeface="楷体" pitchFamily="49" charset="-122"/>
                <a:ea typeface="楷体" pitchFamily="49" charset="-122"/>
              </a:rPr>
              <a:t>接口</a:t>
            </a:r>
            <a:r>
              <a:rPr lang="zh-CN" altLang="en-US" sz="2800" b="1" dirty="0">
                <a:latin typeface="楷体" pitchFamily="49" charset="-122"/>
                <a:ea typeface="楷体" pitchFamily="49" charset="-122"/>
              </a:rPr>
              <a:t>：系统对外提供的所有服务。每个对象都是服务提供者，每个对象都有接口。</a:t>
            </a:r>
            <a:endParaRPr lang="en-US" altLang="zh-CN" sz="2800" b="1" dirty="0">
              <a:latin typeface="楷体" pitchFamily="49" charset="-122"/>
              <a:ea typeface="楷体" pitchFamily="49" charset="-122"/>
            </a:endParaRPr>
          </a:p>
          <a:p>
            <a:r>
              <a:rPr lang="zh-CN" altLang="en-US" sz="2800" b="1" dirty="0">
                <a:solidFill>
                  <a:srgbClr val="C00000"/>
                </a:solidFill>
                <a:latin typeface="楷体" pitchFamily="49" charset="-122"/>
                <a:ea typeface="楷体" pitchFamily="49" charset="-122"/>
              </a:rPr>
              <a:t>封装</a:t>
            </a:r>
            <a:r>
              <a:rPr lang="zh-CN" altLang="en-US" sz="2800" b="1" dirty="0">
                <a:latin typeface="楷体" pitchFamily="49" charset="-122"/>
                <a:ea typeface="楷体" pitchFamily="49" charset="-122"/>
              </a:rPr>
              <a:t>：将一组数据和与这组数据有关的操作放在一起，形成一个能懂的实体</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对象。</a:t>
            </a:r>
            <a:endParaRPr lang="en-US" altLang="zh-CN" sz="2800" b="1" dirty="0">
              <a:latin typeface="楷体" pitchFamily="49" charset="-122"/>
              <a:ea typeface="楷体" pitchFamily="49" charset="-122"/>
            </a:endParaRPr>
          </a:p>
          <a:p>
            <a:r>
              <a:rPr lang="zh-CN" altLang="en-US" sz="2800" b="1" dirty="0">
                <a:solidFill>
                  <a:srgbClr val="C00000"/>
                </a:solidFill>
                <a:latin typeface="楷体" pitchFamily="49" charset="-122"/>
                <a:ea typeface="楷体" pitchFamily="49" charset="-122"/>
              </a:rPr>
              <a:t>继承</a:t>
            </a:r>
            <a:r>
              <a:rPr lang="zh-CN" altLang="en-US" sz="2800" b="1" dirty="0">
                <a:latin typeface="楷体" pitchFamily="49" charset="-122"/>
                <a:ea typeface="楷体" pitchFamily="49" charset="-122"/>
              </a:rPr>
              <a:t>：从已有的类基础上扩充、改造得到新的类，提高代码的复用性。</a:t>
            </a:r>
            <a:endParaRPr lang="en-US" altLang="zh-CN" sz="2800" b="1" dirty="0">
              <a:latin typeface="楷体" pitchFamily="49" charset="-122"/>
              <a:ea typeface="楷体" pitchFamily="49" charset="-122"/>
            </a:endParaRPr>
          </a:p>
          <a:p>
            <a:r>
              <a:rPr lang="zh-CN" altLang="en-US" sz="2800" b="1" dirty="0">
                <a:solidFill>
                  <a:srgbClr val="C00000"/>
                </a:solidFill>
                <a:latin typeface="楷体" pitchFamily="49" charset="-122"/>
                <a:ea typeface="楷体" pitchFamily="49" charset="-122"/>
              </a:rPr>
              <a:t>多态</a:t>
            </a:r>
            <a:r>
              <a:rPr lang="zh-CN" altLang="en-US" sz="2800" b="1" dirty="0">
                <a:latin typeface="楷体" pitchFamily="49" charset="-122"/>
                <a:ea typeface="楷体" pitchFamily="49" charset="-122"/>
              </a:rPr>
              <a:t>：在不同的程序语言中拥有不同的解决方案，最终目标是不变的。</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384" y="21366"/>
            <a:ext cx="10972800" cy="1143000"/>
          </a:xfrm>
        </p:spPr>
        <p:txBody>
          <a:bodyPr/>
          <a:lstStyle/>
          <a:p>
            <a:r>
              <a:rPr lang="en-US" altLang="zh-CN" b="1" dirty="0"/>
              <a:t>3.1.3 </a:t>
            </a:r>
            <a:r>
              <a:rPr lang="zh-CN" altLang="en-US" b="1" dirty="0"/>
              <a:t>面向对象的分析</a:t>
            </a:r>
          </a:p>
        </p:txBody>
      </p:sp>
      <p:sp>
        <p:nvSpPr>
          <p:cNvPr id="4" name="内容占位符 3"/>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479376" y="1081852"/>
            <a:ext cx="11369677" cy="5776148"/>
          </a:xfrm>
          <a:prstGeom prst="rect">
            <a:avLst/>
          </a:prstGeom>
        </p:spPr>
      </p:pic>
      <p:pic>
        <p:nvPicPr>
          <p:cNvPr id="6" name="图片 5"/>
          <p:cNvPicPr>
            <a:picLocks noChangeAspect="1"/>
          </p:cNvPicPr>
          <p:nvPr/>
        </p:nvPicPr>
        <p:blipFill>
          <a:blip r:embed="rId3"/>
          <a:stretch>
            <a:fillRect/>
          </a:stretch>
        </p:blipFill>
        <p:spPr>
          <a:xfrm>
            <a:off x="983431" y="6126164"/>
            <a:ext cx="2144427" cy="6152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面向对象程序设计的优点</a:t>
            </a:r>
            <a:endParaRPr lang="zh-CN" altLang="en-US" b="1" dirty="0"/>
          </a:p>
        </p:txBody>
      </p:sp>
      <p:sp>
        <p:nvSpPr>
          <p:cNvPr id="3" name="内容占位符 2"/>
          <p:cNvSpPr>
            <a:spLocks noGrp="1"/>
          </p:cNvSpPr>
          <p:nvPr>
            <p:ph idx="1"/>
          </p:nvPr>
        </p:nvSpPr>
        <p:spPr>
          <a:ln w="38100">
            <a:solidFill>
              <a:schemeClr val="accent3">
                <a:lumMod val="50000"/>
              </a:schemeClr>
            </a:solidFill>
            <a:prstDash val="dash"/>
          </a:ln>
        </p:spPr>
        <p:txBody>
          <a:bodyPr>
            <a:normAutofit fontScale="92500"/>
          </a:bodyPr>
          <a:lstStyle/>
          <a:p>
            <a:pPr marL="0" indent="0">
              <a:lnSpc>
                <a:spcPct val="150000"/>
              </a:lnSpc>
              <a:buNone/>
            </a:pPr>
            <a:r>
              <a:rPr lang="en-US" altLang="zh-CN" b="1" dirty="0"/>
              <a:t>1</a:t>
            </a:r>
            <a:r>
              <a:rPr lang="zh-CN" altLang="en-US" b="1" dirty="0"/>
              <a:t>）数据抽象的概念可以在保持外部接口不变的情况下改变内部实现，从而减少甚至避免对外界的干扰；</a:t>
            </a:r>
          </a:p>
          <a:p>
            <a:pPr marL="0" indent="0">
              <a:lnSpc>
                <a:spcPct val="150000"/>
              </a:lnSpc>
              <a:buNone/>
            </a:pPr>
            <a:r>
              <a:rPr lang="en-US" altLang="zh-CN" b="1" dirty="0"/>
              <a:t>2</a:t>
            </a:r>
            <a:r>
              <a:rPr lang="zh-CN" altLang="en-US" b="1" dirty="0"/>
              <a:t>）通过继承大幅减少冗余的代码，并可以方便地扩展现有代码，提高编码效率，也减低了出错概率，降低软件维护的难度；</a:t>
            </a:r>
          </a:p>
          <a:p>
            <a:pPr marL="0" indent="0">
              <a:lnSpc>
                <a:spcPct val="150000"/>
              </a:lnSpc>
              <a:buNone/>
            </a:pPr>
            <a:r>
              <a:rPr lang="en-US" altLang="zh-CN" b="1" dirty="0"/>
              <a:t>3</a:t>
            </a:r>
            <a:r>
              <a:rPr lang="zh-CN" altLang="en-US" b="1" dirty="0"/>
              <a:t>）结合面向对象分析、面向对象设计，允许将问题域中的对象直接映射到程序中，减少软件开发过程中中间环节的转换过程；</a:t>
            </a:r>
          </a:p>
          <a:p>
            <a:endParaRPr lang="zh-CN" altLang="en-US" dirty="0"/>
          </a:p>
        </p:txBody>
      </p:sp>
    </p:spTree>
    <p:extLst>
      <p:ext uri="{BB962C8B-B14F-4D97-AF65-F5344CB8AC3E}">
        <p14:creationId xmlns:p14="http://schemas.microsoft.com/office/powerpoint/2010/main" val="35721214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面向对象程序设计的优点</a:t>
            </a:r>
            <a:endParaRPr lang="zh-CN" altLang="en-US" b="1" dirty="0"/>
          </a:p>
        </p:txBody>
      </p:sp>
      <p:sp>
        <p:nvSpPr>
          <p:cNvPr id="3" name="内容占位符 2"/>
          <p:cNvSpPr>
            <a:spLocks noGrp="1"/>
          </p:cNvSpPr>
          <p:nvPr>
            <p:ph idx="1"/>
          </p:nvPr>
        </p:nvSpPr>
        <p:spPr>
          <a:ln w="38100">
            <a:solidFill>
              <a:schemeClr val="accent3">
                <a:lumMod val="50000"/>
              </a:schemeClr>
            </a:solidFill>
            <a:prstDash val="sysDash"/>
          </a:ln>
        </p:spPr>
        <p:txBody>
          <a:bodyPr>
            <a:normAutofit fontScale="92500" lnSpcReduction="20000"/>
          </a:bodyPr>
          <a:lstStyle/>
          <a:p>
            <a:pPr marL="0" indent="0">
              <a:lnSpc>
                <a:spcPct val="150000"/>
              </a:lnSpc>
              <a:buNone/>
            </a:pPr>
            <a:r>
              <a:rPr lang="en-US" altLang="zh-CN" b="1" dirty="0" smtClean="0"/>
              <a:t>4</a:t>
            </a:r>
            <a:r>
              <a:rPr lang="zh-CN" altLang="en-US" b="1" dirty="0"/>
              <a:t>）通过对对象的辨别、划分可以将软件系统分割为若干相对为独立的部分，在一定程度上更便于控制</a:t>
            </a:r>
            <a:r>
              <a:rPr lang="zh-CN" altLang="en-US" b="1" dirty="0">
                <a:hlinkClick r:id="rId2"/>
              </a:rPr>
              <a:t>软件复杂度</a:t>
            </a:r>
            <a:r>
              <a:rPr lang="zh-CN" altLang="en-US" b="1" dirty="0"/>
              <a:t>；</a:t>
            </a:r>
          </a:p>
          <a:p>
            <a:pPr marL="0" indent="0">
              <a:lnSpc>
                <a:spcPct val="150000"/>
              </a:lnSpc>
              <a:buNone/>
            </a:pPr>
            <a:r>
              <a:rPr lang="en-US" altLang="zh-CN" b="1" dirty="0"/>
              <a:t>5</a:t>
            </a:r>
            <a:r>
              <a:rPr lang="zh-CN" altLang="en-US" b="1" dirty="0"/>
              <a:t>）以对象为中心的设计可以帮助开发人员从静态（属性）和动态（方法）两个方面把握问题，从而更好地实现系统；</a:t>
            </a:r>
          </a:p>
          <a:p>
            <a:pPr marL="0" indent="0">
              <a:lnSpc>
                <a:spcPct val="150000"/>
              </a:lnSpc>
              <a:buNone/>
            </a:pPr>
            <a:r>
              <a:rPr lang="en-US" altLang="zh-CN" b="1" dirty="0"/>
              <a:t>6</a:t>
            </a:r>
            <a:r>
              <a:rPr lang="zh-CN" altLang="en-US" b="1" dirty="0"/>
              <a:t>）通过对象的聚合、联合可以在保证封装与抽象的原则下实现对象在内在结构以及外在功能上的扩充，从而实现对象由低到高的升级。</a:t>
            </a:r>
            <a:r>
              <a:rPr lang="zh-CN" altLang="en-US" b="1" baseline="30000" dirty="0"/>
              <a:t> </a:t>
            </a:r>
            <a:r>
              <a:rPr lang="en-US" altLang="zh-CN" b="1" baseline="30000" dirty="0"/>
              <a:t>[3]</a:t>
            </a:r>
            <a:r>
              <a:rPr lang="zh-CN" altLang="en-US" b="1" dirty="0"/>
              <a:t>  </a:t>
            </a:r>
          </a:p>
          <a:p>
            <a:endParaRPr lang="zh-CN" altLang="en-US" dirty="0"/>
          </a:p>
        </p:txBody>
      </p:sp>
    </p:spTree>
    <p:extLst>
      <p:ext uri="{BB962C8B-B14F-4D97-AF65-F5344CB8AC3E}">
        <p14:creationId xmlns:p14="http://schemas.microsoft.com/office/powerpoint/2010/main" val="3395564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1907</TotalTime>
  <Words>1598</Words>
  <Application>Microsoft Office PowerPoint</Application>
  <PresentationFormat>宽屏</PresentationFormat>
  <Paragraphs>191</Paragraphs>
  <Slides>43</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43</vt:i4>
      </vt:variant>
    </vt:vector>
  </HeadingPairs>
  <TitlesOfParts>
    <vt:vector size="49" baseType="lpstr">
      <vt:lpstr>楷体</vt:lpstr>
      <vt:lpstr>宋体</vt:lpstr>
      <vt:lpstr>Arial</vt:lpstr>
      <vt:lpstr>Calibri</vt:lpstr>
      <vt:lpstr>Times New Roman</vt:lpstr>
      <vt:lpstr>Office 主题</vt:lpstr>
      <vt:lpstr>第2单元 软件需求开发</vt:lpstr>
      <vt:lpstr>学习流程</vt:lpstr>
      <vt:lpstr>第3章  UML介绍</vt:lpstr>
      <vt:lpstr>3.1.1 面向对象介绍</vt:lpstr>
      <vt:lpstr>3.1.1 面向对象介绍</vt:lpstr>
      <vt:lpstr>3.1.2 面向对象基本概念</vt:lpstr>
      <vt:lpstr>3.1.3 面向对象的分析</vt:lpstr>
      <vt:lpstr>面向对象程序设计的优点</vt:lpstr>
      <vt:lpstr>面向对象程序设计的优点</vt:lpstr>
      <vt:lpstr>面向对象程序设计的缺陷</vt:lpstr>
      <vt:lpstr>面向对象程序设计的缺陷</vt:lpstr>
      <vt:lpstr>3.1.3 使用UML表现对象的分析与设计</vt:lpstr>
      <vt:lpstr>第3章  UML介绍</vt:lpstr>
      <vt:lpstr>3.2 UML面向对象分析和设计过程</vt:lpstr>
      <vt:lpstr>PowerPoint 演示文稿</vt:lpstr>
      <vt:lpstr>UML简介</vt:lpstr>
      <vt:lpstr>（1）UML的发展</vt:lpstr>
      <vt:lpstr>（2）UML组成</vt:lpstr>
      <vt:lpstr>用例视图</vt:lpstr>
      <vt:lpstr>逻辑视图</vt:lpstr>
      <vt:lpstr>组件视图</vt:lpstr>
      <vt:lpstr>进程视图</vt:lpstr>
      <vt:lpstr>部署视图</vt:lpstr>
      <vt:lpstr>PowerPoint 演示文稿</vt:lpstr>
      <vt:lpstr>用例图（use case diagram）</vt:lpstr>
      <vt:lpstr>用例图一般模型</vt:lpstr>
      <vt:lpstr>类图（class diagram）</vt:lpstr>
      <vt:lpstr>对象图（object diagram）</vt:lpstr>
      <vt:lpstr>组件图（Component diagram）</vt:lpstr>
      <vt:lpstr>配置图</vt:lpstr>
      <vt:lpstr>状态图（state diagram）</vt:lpstr>
      <vt:lpstr>活动图（Activity diagram）</vt:lpstr>
      <vt:lpstr>例</vt:lpstr>
      <vt:lpstr>时序图（sequence diagram）</vt:lpstr>
      <vt:lpstr>协作图（collaboration diagram）</vt:lpstr>
      <vt:lpstr>（4）UML关系</vt:lpstr>
      <vt:lpstr>（4）UML关系</vt:lpstr>
      <vt:lpstr>（4）UML关系</vt:lpstr>
      <vt:lpstr>（4）UML关系</vt:lpstr>
      <vt:lpstr>（4）UML关系</vt:lpstr>
      <vt:lpstr>（5）UML机制</vt:lpstr>
      <vt:lpstr>学习流程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第3专题 软件需求开发</dc:title>
  <dc:creator>User</dc:creator>
  <cp:lastModifiedBy>Windows 用户</cp:lastModifiedBy>
  <cp:revision>105</cp:revision>
  <dcterms:created xsi:type="dcterms:W3CDTF">2015-03-13T01:38:16Z</dcterms:created>
  <dcterms:modified xsi:type="dcterms:W3CDTF">2021-09-15T23:47:45Z</dcterms:modified>
</cp:coreProperties>
</file>